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76" r:id="rId3"/>
    <p:sldMasterId id="2147483677" r:id="rId4"/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8ba3cc225_2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58ba3cc225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6eaf1cda9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56eaf1cda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6eaf1cda9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g56eaf1cd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6eaf1cda9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g56eaf1cda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6eaf1cda9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g56eaf1cda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6eaf1cda9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g56eaf1cda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eaf1cda9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g56eaf1cda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5dcfea1bf_0_33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55dcfea1b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5a2933d2d_0_7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5a2933d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5a2933d2d_0_19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5a2933d2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5a2933d2d_1_1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5a2933d2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8ba3cc225_2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58ba3cc225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8ba3cc225_2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58ba3cc225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8ba3cc225_2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58ba3cc225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ba3cc225_2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58ba3cc225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8ba3cc225_2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58ba3cc225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6acef6d78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56acef6d7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8ba3cc225_2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58ba3cc225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ba3cc225_5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58ba3cc225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8ba3cc225_5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58ba3cc225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ba3cc225_2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58ba3cc22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8ba3cc225_5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58ba3cc225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8ba3cc225_5_4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8ba3cc225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8bbacdf9c_0_6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8bbacdf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8bbacdf9c_0_15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8bbacdf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6acef6d78_0_1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6acef6d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6acef6d78_0_9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6acef6d7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6acef6d78_0_1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6acef6d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6acef6d78_0_2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6acef6d7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6acef6d78_0_40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6acef6d7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6acef6d78_0_54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6acef6d7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ba3cc225_2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58ba3cc225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6acef6d78_0_69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6acef6d7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6acef6d78_0_80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6acef6d7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6acef6d78_0_88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6acef6d7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6acef6d78_0_104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6acef6d7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6acef6d78_0_9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6acef6d7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8bbacdf9c_0_23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8bbacdf9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6acef6d78_0_118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6acef6d7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8bbacdf9c_0_3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8bbacdf9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6acef6d78_0_149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6acef6d7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6acef6d78_0_162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6acef6d7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8ba3cc225_2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58ba3cc225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6acef6d78_0_174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6acef6d7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8bbacdf9c_0_52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8bbacdf9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6acef6d78_0_18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6acef6d7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6acef6d78_0_19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6acef6d7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8bbacdf9c_0_59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8bbacdf9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6acef6d78_0_23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6acef6d7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6acef6d78_0_249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6acef6d7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6acef6d78_0_30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6acef6d7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6acef6d78_0_290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6acef6d7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6acef6d78_0_259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56acef6d7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6acef6d78_0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56acef6d7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6acef6d78_0_269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6acef6d7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8c9755f34_0_0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8c9755f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8bbacdf9c_0_66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8bbacdf9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6acef6d78_0_323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6acef6d7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6acef6d78_0_332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6acef6d78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6acef6d78_0_343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6acef6d7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6acef6d78_0_351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6acef6d78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6acef6d78_0_358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56acef6d7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6acef6d78_0_364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6acef6d7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6acef6d78_0_373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6acef6d7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6acef6d78_0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56acef6d7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6acef6d78_0_381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6acef6d78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8d97e6c14_0_5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8d97e6c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8ba3cc225_2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58ba3cc225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8d97e6c14_0_11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8d97e6c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8d97e6c14_0_1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8d97e6c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8d97e6c14_0_33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8d97e6c1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8d97e6c14_0_46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58d97e6c1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8d97e6c14_0_53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8d97e6c1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8d97e6c14_0_65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8d97e6c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58d97e6c14_0_79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58d97e6c1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acef6d78_0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56acef6d7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8d97e6c14_0_103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8d97e6c1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8d97e6c14_0_94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8d97e6c1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58d97e6c14_0_113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58d97e6c1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8de78abf4_0_162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58de78abf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8de78abf4_0_0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58de78ab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58de78abf4_0_9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58de78abf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8de78abf4_0_18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58de78abf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58de78abf4_0_28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58de78abf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58de78abf4_0_39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58de78abf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8de78abf4_0_60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58de78abf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8bbacdf9c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58bbacdf9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58de78abf4_0_9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58de78abf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8de78abf4_0_71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8de78abf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8de78abf4_0_11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58de78abf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58de78abf4_0_12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58de78abf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8de78abf4_0_145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58de78abf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58de78abf4_0_137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58de78abf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8de78abf4_0_155:notes"/>
          <p:cNvSpPr/>
          <p:nvPr>
            <p:ph idx="2" type="sldImg"/>
          </p:nvPr>
        </p:nvSpPr>
        <p:spPr>
          <a:xfrm>
            <a:off x="171474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58de78abf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8de78abf4_0_17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58de78abf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8de78abf4_0_183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58de78abf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58de78abf4_2_5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58de78abf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bbacdf9c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58bbacdf9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58de78abf4_2_13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58de78abf4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8de78abf4_2_66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8de78abf4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8de78abf4_2_115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8de78abf4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58de78abf4_2_125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58de78abf4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58de78abf4_2_135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58de78abf4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58de78abf4_2_14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58de78abf4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8de78abf4_2_152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8de78abf4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56eaf1cda9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g56eaf1cd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56eaf1cda9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g56eaf1c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56eaf1cda9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g56eaf1cd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aldisio.medeiros@lapisco.ifce.edu.br" TargetMode="External"/><Relationship Id="rId3" Type="http://schemas.openxmlformats.org/officeDocument/2006/relationships/hyperlink" Target="mailto:pedrosarf@lapisco.ifce.edu.br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mailto:aldisio.medeiros@lapisco.ifce.edu.br" TargetMode="External"/><Relationship Id="rId3" Type="http://schemas.openxmlformats.org/officeDocument/2006/relationships/hyperlink" Target="mailto:pedrosarf@lapisco.ifce.edu.br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1422300" y="2740333"/>
            <a:ext cx="6575100" cy="1046400"/>
          </a:xfrm>
          <a:prstGeom prst="roundRect">
            <a:avLst>
              <a:gd fmla="val 18036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823650" y="2825204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477900" y="579780"/>
            <a:ext cx="8229600" cy="559500"/>
          </a:xfrm>
          <a:prstGeom prst="roundRect">
            <a:avLst>
              <a:gd fmla="val 18036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532950" y="576867"/>
            <a:ext cx="6007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➯"/>
              <a:defRPr sz="1800"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>
            <a:off x="1422300" y="2740333"/>
            <a:ext cx="6575100" cy="1046400"/>
          </a:xfrm>
          <a:prstGeom prst="roundRect">
            <a:avLst>
              <a:gd fmla="val 18036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823650" y="2825204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178875" y="619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457200" y="1600200"/>
            <a:ext cx="3994500" cy="4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➯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4784549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➯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57200" y="5875076"/>
            <a:ext cx="8229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1422300" y="2740333"/>
            <a:ext cx="6575100" cy="1046400"/>
          </a:xfrm>
          <a:prstGeom prst="roundRect">
            <a:avLst>
              <a:gd fmla="val 18036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823650" y="2825204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477900" y="579780"/>
            <a:ext cx="8229600" cy="559500"/>
          </a:xfrm>
          <a:prstGeom prst="roundRect">
            <a:avLst>
              <a:gd fmla="val 18036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532950" y="57686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➯"/>
              <a:defRPr sz="1800">
                <a:solidFill>
                  <a:srgbClr val="000000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78875" y="619638"/>
            <a:ext cx="82296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57200" y="1600200"/>
            <a:ext cx="3994500" cy="472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➯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4784549" y="160020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➯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754575" y="2051538"/>
            <a:ext cx="82296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457200" y="5875076"/>
            <a:ext cx="8229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477900" y="579780"/>
            <a:ext cx="8229600" cy="559500"/>
          </a:xfrm>
          <a:prstGeom prst="roundRect">
            <a:avLst>
              <a:gd fmla="val 18036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532950" y="57686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➯"/>
              <a:defRPr sz="1800">
                <a:solidFill>
                  <a:srgbClr val="000000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2669000" y="4627224"/>
            <a:ext cx="36576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Aldisio Medeiros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aldisio.medeiros@lapisco.ifce.edu.br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24" name="Google Shape;124;p24"/>
          <p:cNvSpPr/>
          <p:nvPr/>
        </p:nvSpPr>
        <p:spPr>
          <a:xfrm>
            <a:off x="605400" y="1137250"/>
            <a:ext cx="7933200" cy="3050100"/>
          </a:xfrm>
          <a:prstGeom prst="roundRect">
            <a:avLst>
              <a:gd fmla="val 10099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Um novo método de contorno ativo geodésico rápido para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segmentação de pulmão em imagens de tomografia computadorizada.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" name="Google Shape;125;p24"/>
          <p:cNvSpPr/>
          <p:nvPr/>
        </p:nvSpPr>
        <p:spPr>
          <a:xfrm>
            <a:off x="6175175" y="1478410"/>
            <a:ext cx="2015576" cy="10817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4"/>
          <p:cNvSpPr/>
          <p:nvPr/>
        </p:nvSpPr>
        <p:spPr>
          <a:xfrm>
            <a:off x="1412675" y="1357275"/>
            <a:ext cx="4762500" cy="1285875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1422300" y="2740333"/>
            <a:ext cx="6575100" cy="1046400"/>
          </a:xfrm>
          <a:prstGeom prst="roundRect">
            <a:avLst>
              <a:gd fmla="val 18036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823650" y="2825204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/>
          <p:nvPr/>
        </p:nvSpPr>
        <p:spPr>
          <a:xfrm>
            <a:off x="477900" y="579780"/>
            <a:ext cx="8229600" cy="559500"/>
          </a:xfrm>
          <a:prstGeom prst="roundRect">
            <a:avLst>
              <a:gd fmla="val 18036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" name="Google Shape;147;p27"/>
          <p:cNvSpPr txBox="1"/>
          <p:nvPr>
            <p:ph type="title"/>
          </p:nvPr>
        </p:nvSpPr>
        <p:spPr>
          <a:xfrm>
            <a:off x="532950" y="57686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9pPr>
          </a:lstStyle>
          <a:p/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➯"/>
              <a:defRPr sz="1800">
                <a:solidFill>
                  <a:srgbClr val="000000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178875" y="619638"/>
            <a:ext cx="82296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457200" y="1600200"/>
            <a:ext cx="3994500" cy="472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➯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2" type="body"/>
          </p:nvPr>
        </p:nvSpPr>
        <p:spPr>
          <a:xfrm>
            <a:off x="4784549" y="160020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➯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754575" y="2051538"/>
            <a:ext cx="82296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7200" y="5875076"/>
            <a:ext cx="8229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/>
        </p:nvSpPr>
        <p:spPr>
          <a:xfrm>
            <a:off x="2669000" y="4627224"/>
            <a:ext cx="36576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Aldisio Medeiros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aldisio.medeiros@lapisco.ifce.edu.br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65" name="Google Shape;165;p32"/>
          <p:cNvSpPr/>
          <p:nvPr/>
        </p:nvSpPr>
        <p:spPr>
          <a:xfrm>
            <a:off x="605400" y="1137250"/>
            <a:ext cx="7933200" cy="3050100"/>
          </a:xfrm>
          <a:prstGeom prst="roundRect">
            <a:avLst>
              <a:gd fmla="val 10099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Um novo método de contorno ativo geodésico rápido para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segmentação de pulmão em imagens de tomografia computadorizada.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5175" y="1478410"/>
            <a:ext cx="2015576" cy="1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75" y="1357275"/>
            <a:ext cx="47625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78875" y="619638"/>
            <a:ext cx="82296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7200" y="1600200"/>
            <a:ext cx="3994500" cy="472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➯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4784549" y="160020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➯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54575" y="2051538"/>
            <a:ext cx="82296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5875076"/>
            <a:ext cx="8229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/>
        </p:nvSpPr>
        <p:spPr>
          <a:xfrm>
            <a:off x="2669000" y="4627224"/>
            <a:ext cx="36576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Prof. Msc. </a:t>
            </a:r>
            <a:r>
              <a:rPr lang="en" sz="1800"/>
              <a:t>Aldisio Medeiros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2"/>
              </a:rPr>
              <a:t>aldisio.medeiros@lapisco.ifce.edu.br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Prof. Dr. Pedro Pedrosa 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pedrosarf@lapisco.ifce.edu.br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2" name="Google Shape;42;p8"/>
          <p:cNvSpPr/>
          <p:nvPr/>
        </p:nvSpPr>
        <p:spPr>
          <a:xfrm>
            <a:off x="605400" y="1137250"/>
            <a:ext cx="7933200" cy="3050100"/>
          </a:xfrm>
          <a:prstGeom prst="roundRect">
            <a:avLst>
              <a:gd fmla="val 10099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Visão Computacional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-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Segmentação de Imagem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175" y="1478410"/>
            <a:ext cx="2015576" cy="1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675" y="1357275"/>
            <a:ext cx="47625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/>
        </p:nvSpPr>
        <p:spPr>
          <a:xfrm>
            <a:off x="2669000" y="4627224"/>
            <a:ext cx="36576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Aldisio Medeiros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aldisio.medeiros@lapisco.ifce.edu.br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Pedro Pedrosa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(orientador)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pedrosarf@lapisco.ifce.edu.br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/>
          <p:nvPr/>
        </p:nvSpPr>
        <p:spPr>
          <a:xfrm>
            <a:off x="605400" y="1137250"/>
            <a:ext cx="7933200" cy="3050100"/>
          </a:xfrm>
          <a:prstGeom prst="roundRect">
            <a:avLst>
              <a:gd fmla="val 10099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 novo método de contorno ativo geodésico rápido para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segmentação de pulmão em imagens de tomografia computadorizada.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5175" y="1478410"/>
            <a:ext cx="2015576" cy="1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675" y="1357275"/>
            <a:ext cx="47625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754575" y="20515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4575" y="20515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7888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➯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-12400" y="-43725"/>
            <a:ext cx="9210184" cy="321915"/>
            <a:chOff x="9500" y="-12885"/>
            <a:chExt cx="9113580" cy="898200"/>
          </a:xfrm>
        </p:grpSpPr>
        <p:sp>
          <p:nvSpPr>
            <p:cNvPr id="9" name="Google Shape;9;p1"/>
            <p:cNvSpPr/>
            <p:nvPr/>
          </p:nvSpPr>
          <p:spPr>
            <a:xfrm>
              <a:off x="9500" y="-12885"/>
              <a:ext cx="4631100" cy="8982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4539680" y="-12885"/>
              <a:ext cx="4583400" cy="8982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" name="Google Shape;11;p1"/>
          <p:cNvSpPr txBox="1"/>
          <p:nvPr/>
        </p:nvSpPr>
        <p:spPr>
          <a:xfrm>
            <a:off x="4560200" y="-43773"/>
            <a:ext cx="4578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Instituto Federal do Ceará - IFCE</a:t>
            </a:r>
            <a:endParaRPr sz="1300">
              <a:solidFill>
                <a:srgbClr val="FFFFFF"/>
              </a:solidFill>
            </a:endParaRPr>
          </a:p>
        </p:txBody>
      </p:sp>
      <p:grpSp>
        <p:nvGrpSpPr>
          <p:cNvPr id="12" name="Google Shape;12;p1"/>
          <p:cNvGrpSpPr/>
          <p:nvPr/>
        </p:nvGrpSpPr>
        <p:grpSpPr>
          <a:xfrm>
            <a:off x="-16625" y="6517125"/>
            <a:ext cx="9177025" cy="374350"/>
            <a:chOff x="-5616" y="4864236"/>
            <a:chExt cx="9177025" cy="304820"/>
          </a:xfrm>
        </p:grpSpPr>
        <p:sp>
          <p:nvSpPr>
            <p:cNvPr id="13" name="Google Shape;13;p1"/>
            <p:cNvSpPr/>
            <p:nvPr/>
          </p:nvSpPr>
          <p:spPr>
            <a:xfrm>
              <a:off x="-5616" y="4864256"/>
              <a:ext cx="4582800" cy="304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571209" y="4864236"/>
              <a:ext cx="4600200" cy="304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1"/>
          <p:cNvSpPr txBox="1"/>
          <p:nvPr/>
        </p:nvSpPr>
        <p:spPr>
          <a:xfrm>
            <a:off x="130525" y="6517125"/>
            <a:ext cx="3950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Aldísio Gonçalves Medeiros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6555600" y="6516867"/>
            <a:ext cx="2583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Abril</a:t>
            </a:r>
            <a:r>
              <a:rPr lang="en" sz="1300"/>
              <a:t>, 08 de 2019</a:t>
            </a:r>
            <a:endParaRPr sz="1300"/>
          </a:p>
        </p:txBody>
      </p:sp>
      <p:sp>
        <p:nvSpPr>
          <p:cNvPr id="17" name="Google Shape;17;p1"/>
          <p:cNvSpPr txBox="1"/>
          <p:nvPr/>
        </p:nvSpPr>
        <p:spPr>
          <a:xfrm>
            <a:off x="-12400" y="-43775"/>
            <a:ext cx="4578600" cy="323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Programa de Pós-Graduação em Ciência da Computação</a:t>
            </a:r>
            <a:endParaRPr sz="1300"/>
          </a:p>
        </p:txBody>
      </p:sp>
      <p:sp>
        <p:nvSpPr>
          <p:cNvPr id="18" name="Google Shape;18;p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754575" y="20515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477888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➯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9" name="Google Shape;49;p9"/>
          <p:cNvGrpSpPr/>
          <p:nvPr/>
        </p:nvGrpSpPr>
        <p:grpSpPr>
          <a:xfrm>
            <a:off x="-12400" y="-43725"/>
            <a:ext cx="9210184" cy="321915"/>
            <a:chOff x="9500" y="-12885"/>
            <a:chExt cx="9113580" cy="898200"/>
          </a:xfrm>
        </p:grpSpPr>
        <p:sp>
          <p:nvSpPr>
            <p:cNvPr id="50" name="Google Shape;50;p9"/>
            <p:cNvSpPr/>
            <p:nvPr/>
          </p:nvSpPr>
          <p:spPr>
            <a:xfrm>
              <a:off x="9500" y="-12885"/>
              <a:ext cx="4631100" cy="8982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4539680" y="-12885"/>
              <a:ext cx="4583400" cy="8982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9"/>
          <p:cNvSpPr txBox="1"/>
          <p:nvPr/>
        </p:nvSpPr>
        <p:spPr>
          <a:xfrm>
            <a:off x="4560200" y="-43773"/>
            <a:ext cx="4578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Instituto Federal do Ceará - IFCE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9"/>
          <p:cNvGrpSpPr/>
          <p:nvPr/>
        </p:nvGrpSpPr>
        <p:grpSpPr>
          <a:xfrm>
            <a:off x="-16625" y="6517125"/>
            <a:ext cx="9177025" cy="374350"/>
            <a:chOff x="-5616" y="4864236"/>
            <a:chExt cx="9177025" cy="304820"/>
          </a:xfrm>
        </p:grpSpPr>
        <p:sp>
          <p:nvSpPr>
            <p:cNvPr id="54" name="Google Shape;54;p9"/>
            <p:cNvSpPr/>
            <p:nvPr/>
          </p:nvSpPr>
          <p:spPr>
            <a:xfrm>
              <a:off x="-5616" y="4864256"/>
              <a:ext cx="4582800" cy="304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4571209" y="4864236"/>
              <a:ext cx="4600200" cy="304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9"/>
          <p:cNvSpPr txBox="1"/>
          <p:nvPr/>
        </p:nvSpPr>
        <p:spPr>
          <a:xfrm>
            <a:off x="130525" y="6517125"/>
            <a:ext cx="3950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Aldísio Gonçalves Medeiros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 txBox="1"/>
          <p:nvPr/>
        </p:nvSpPr>
        <p:spPr>
          <a:xfrm>
            <a:off x="6555600" y="6516867"/>
            <a:ext cx="2583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Abril, 08 de 2019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 txBox="1"/>
          <p:nvPr/>
        </p:nvSpPr>
        <p:spPr>
          <a:xfrm>
            <a:off x="-12400" y="-43775"/>
            <a:ext cx="4578600" cy="323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 de Pós-Graduação em Ciência da Computação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754575" y="20515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77888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➯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90" name="Google Shape;90;p17"/>
          <p:cNvGrpSpPr/>
          <p:nvPr/>
        </p:nvGrpSpPr>
        <p:grpSpPr>
          <a:xfrm>
            <a:off x="-12400" y="-43725"/>
            <a:ext cx="9210184" cy="321915"/>
            <a:chOff x="9500" y="-12885"/>
            <a:chExt cx="9113580" cy="898200"/>
          </a:xfrm>
        </p:grpSpPr>
        <p:sp>
          <p:nvSpPr>
            <p:cNvPr id="91" name="Google Shape;91;p17"/>
            <p:cNvSpPr/>
            <p:nvPr/>
          </p:nvSpPr>
          <p:spPr>
            <a:xfrm>
              <a:off x="9500" y="-12885"/>
              <a:ext cx="4631100" cy="8982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4539680" y="-12885"/>
              <a:ext cx="4583400" cy="8982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7"/>
          <p:cNvSpPr txBox="1"/>
          <p:nvPr/>
        </p:nvSpPr>
        <p:spPr>
          <a:xfrm>
            <a:off x="4560200" y="-43773"/>
            <a:ext cx="4578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Instituto Federal do Ceará - IFCE</a:t>
            </a:r>
            <a:endParaRPr sz="1300">
              <a:solidFill>
                <a:srgbClr val="FFFFFF"/>
              </a:solidFill>
            </a:endParaRPr>
          </a:p>
        </p:txBody>
      </p:sp>
      <p:grpSp>
        <p:nvGrpSpPr>
          <p:cNvPr id="94" name="Google Shape;94;p17"/>
          <p:cNvGrpSpPr/>
          <p:nvPr/>
        </p:nvGrpSpPr>
        <p:grpSpPr>
          <a:xfrm>
            <a:off x="-16625" y="6517125"/>
            <a:ext cx="9177025" cy="374350"/>
            <a:chOff x="-5616" y="4864236"/>
            <a:chExt cx="9177025" cy="304820"/>
          </a:xfrm>
        </p:grpSpPr>
        <p:sp>
          <p:nvSpPr>
            <p:cNvPr id="95" name="Google Shape;95;p17"/>
            <p:cNvSpPr/>
            <p:nvPr/>
          </p:nvSpPr>
          <p:spPr>
            <a:xfrm>
              <a:off x="-5616" y="4864256"/>
              <a:ext cx="4582800" cy="304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4571209" y="4864236"/>
              <a:ext cx="4600200" cy="304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/>
        </p:nvSpPr>
        <p:spPr>
          <a:xfrm>
            <a:off x="130525" y="6517125"/>
            <a:ext cx="3950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Aldísio Gonçalves Medeiros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555600" y="6516867"/>
            <a:ext cx="2583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Abril, 08 de 2019</a:t>
            </a:r>
            <a:endParaRPr sz="1300"/>
          </a:p>
        </p:txBody>
      </p:sp>
      <p:sp>
        <p:nvSpPr>
          <p:cNvPr id="99" name="Google Shape;99;p17"/>
          <p:cNvSpPr txBox="1"/>
          <p:nvPr/>
        </p:nvSpPr>
        <p:spPr>
          <a:xfrm>
            <a:off x="-12400" y="-43775"/>
            <a:ext cx="4578600" cy="323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Programa de Pós-Graduação em Ciência da Computação</a:t>
            </a:r>
            <a:endParaRPr sz="1300"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ransition>
    <p:push dir="r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754575" y="20515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477888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➯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31" name="Google Shape;131;p25"/>
          <p:cNvGrpSpPr/>
          <p:nvPr/>
        </p:nvGrpSpPr>
        <p:grpSpPr>
          <a:xfrm>
            <a:off x="-12400" y="-43725"/>
            <a:ext cx="9210184" cy="321915"/>
            <a:chOff x="9500" y="-12885"/>
            <a:chExt cx="9113580" cy="898200"/>
          </a:xfrm>
        </p:grpSpPr>
        <p:sp>
          <p:nvSpPr>
            <p:cNvPr id="132" name="Google Shape;132;p25"/>
            <p:cNvSpPr/>
            <p:nvPr/>
          </p:nvSpPr>
          <p:spPr>
            <a:xfrm>
              <a:off x="9500" y="-12885"/>
              <a:ext cx="4631100" cy="8982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4539680" y="-12885"/>
              <a:ext cx="4583400" cy="8982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5"/>
          <p:cNvSpPr txBox="1"/>
          <p:nvPr/>
        </p:nvSpPr>
        <p:spPr>
          <a:xfrm>
            <a:off x="4560200" y="-43773"/>
            <a:ext cx="4578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Instituto Federal do Ceará - IFCE</a:t>
            </a:r>
            <a:endParaRPr sz="1300">
              <a:solidFill>
                <a:srgbClr val="FFFFFF"/>
              </a:solidFill>
            </a:endParaRPr>
          </a:p>
        </p:txBody>
      </p:sp>
      <p:grpSp>
        <p:nvGrpSpPr>
          <p:cNvPr id="135" name="Google Shape;135;p25"/>
          <p:cNvGrpSpPr/>
          <p:nvPr/>
        </p:nvGrpSpPr>
        <p:grpSpPr>
          <a:xfrm>
            <a:off x="-16625" y="6517125"/>
            <a:ext cx="9177025" cy="374350"/>
            <a:chOff x="-5616" y="4864236"/>
            <a:chExt cx="9177025" cy="304820"/>
          </a:xfrm>
        </p:grpSpPr>
        <p:sp>
          <p:nvSpPr>
            <p:cNvPr id="136" name="Google Shape;136;p25"/>
            <p:cNvSpPr/>
            <p:nvPr/>
          </p:nvSpPr>
          <p:spPr>
            <a:xfrm>
              <a:off x="-5616" y="4864256"/>
              <a:ext cx="4582800" cy="304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4571209" y="4864236"/>
              <a:ext cx="4600200" cy="304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25"/>
          <p:cNvSpPr txBox="1"/>
          <p:nvPr/>
        </p:nvSpPr>
        <p:spPr>
          <a:xfrm>
            <a:off x="130525" y="6517125"/>
            <a:ext cx="3950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Aldísio Gonçalves Medeiros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6555600" y="6516867"/>
            <a:ext cx="2583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Abril, 08 de 2019</a:t>
            </a:r>
            <a:endParaRPr sz="1300"/>
          </a:p>
        </p:txBody>
      </p:sp>
      <p:sp>
        <p:nvSpPr>
          <p:cNvPr id="140" name="Google Shape;140;p25"/>
          <p:cNvSpPr txBox="1"/>
          <p:nvPr/>
        </p:nvSpPr>
        <p:spPr>
          <a:xfrm>
            <a:off x="-12400" y="-43775"/>
            <a:ext cx="4578600" cy="323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Programa de Pós-Graduação em Ciência da Computação</a:t>
            </a:r>
            <a:endParaRPr sz="1300"/>
          </a:p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ransition>
    <p:push dir="r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0.png"/><Relationship Id="rId4" Type="http://schemas.openxmlformats.org/officeDocument/2006/relationships/image" Target="../media/image157.png"/><Relationship Id="rId5" Type="http://schemas.openxmlformats.org/officeDocument/2006/relationships/image" Target="../media/image15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://jornaldepneumologia.com.br/detalhe_artigo.asp?id=2824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Relationship Id="rId6" Type="http://schemas.openxmlformats.org/officeDocument/2006/relationships/image" Target="../media/image8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5.png"/><Relationship Id="rId4" Type="http://schemas.openxmlformats.org/officeDocument/2006/relationships/image" Target="../media/image88.png"/><Relationship Id="rId5" Type="http://schemas.openxmlformats.org/officeDocument/2006/relationships/image" Target="../media/image9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9.png"/><Relationship Id="rId4" Type="http://schemas.openxmlformats.org/officeDocument/2006/relationships/image" Target="../media/image85.png"/><Relationship Id="rId5" Type="http://schemas.openxmlformats.org/officeDocument/2006/relationships/image" Target="../media/image92.png"/><Relationship Id="rId6" Type="http://schemas.openxmlformats.org/officeDocument/2006/relationships/image" Target="../media/image91.png"/><Relationship Id="rId7" Type="http://schemas.openxmlformats.org/officeDocument/2006/relationships/image" Target="../media/image9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4.png"/><Relationship Id="rId4" Type="http://schemas.openxmlformats.org/officeDocument/2006/relationships/image" Target="../media/image105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7.png"/><Relationship Id="rId4" Type="http://schemas.openxmlformats.org/officeDocument/2006/relationships/image" Target="../media/image1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0.png"/><Relationship Id="rId4" Type="http://schemas.openxmlformats.org/officeDocument/2006/relationships/image" Target="../media/image121.png"/><Relationship Id="rId5" Type="http://schemas.openxmlformats.org/officeDocument/2006/relationships/image" Target="../media/image104.png"/><Relationship Id="rId6" Type="http://schemas.openxmlformats.org/officeDocument/2006/relationships/image" Target="../media/image101.png"/><Relationship Id="rId7" Type="http://schemas.openxmlformats.org/officeDocument/2006/relationships/image" Target="../media/image111.png"/><Relationship Id="rId8" Type="http://schemas.openxmlformats.org/officeDocument/2006/relationships/image" Target="../media/image10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3.png"/><Relationship Id="rId4" Type="http://schemas.openxmlformats.org/officeDocument/2006/relationships/image" Target="../media/image106.png"/><Relationship Id="rId5" Type="http://schemas.openxmlformats.org/officeDocument/2006/relationships/image" Target="../media/image11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6.png"/><Relationship Id="rId4" Type="http://schemas.openxmlformats.org/officeDocument/2006/relationships/image" Target="../media/image110.png"/><Relationship Id="rId5" Type="http://schemas.openxmlformats.org/officeDocument/2006/relationships/image" Target="../media/image10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0.png"/><Relationship Id="rId4" Type="http://schemas.openxmlformats.org/officeDocument/2006/relationships/image" Target="../media/image114.png"/><Relationship Id="rId5" Type="http://schemas.openxmlformats.org/officeDocument/2006/relationships/image" Target="../media/image11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Relationship Id="rId5" Type="http://schemas.openxmlformats.org/officeDocument/2006/relationships/image" Target="../media/image10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0.png"/><Relationship Id="rId4" Type="http://schemas.openxmlformats.org/officeDocument/2006/relationships/image" Target="../media/image116.png"/><Relationship Id="rId5" Type="http://schemas.openxmlformats.org/officeDocument/2006/relationships/image" Target="../media/image1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0.png"/><Relationship Id="rId4" Type="http://schemas.openxmlformats.org/officeDocument/2006/relationships/image" Target="../media/image115.png"/><Relationship Id="rId5" Type="http://schemas.openxmlformats.org/officeDocument/2006/relationships/image" Target="../media/image12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8.png"/><Relationship Id="rId4" Type="http://schemas.openxmlformats.org/officeDocument/2006/relationships/image" Target="../media/image124.png"/><Relationship Id="rId5" Type="http://schemas.openxmlformats.org/officeDocument/2006/relationships/image" Target="../media/image12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0.png"/><Relationship Id="rId4" Type="http://schemas.openxmlformats.org/officeDocument/2006/relationships/image" Target="../media/image115.png"/><Relationship Id="rId5" Type="http://schemas.openxmlformats.org/officeDocument/2006/relationships/image" Target="../media/image12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8.png"/><Relationship Id="rId4" Type="http://schemas.openxmlformats.org/officeDocument/2006/relationships/image" Target="../media/image127.png"/><Relationship Id="rId5" Type="http://schemas.openxmlformats.org/officeDocument/2006/relationships/image" Target="../media/image12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0.png"/><Relationship Id="rId4" Type="http://schemas.openxmlformats.org/officeDocument/2006/relationships/image" Target="../media/image132.png"/><Relationship Id="rId5" Type="http://schemas.openxmlformats.org/officeDocument/2006/relationships/image" Target="../media/image13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3.png"/><Relationship Id="rId4" Type="http://schemas.openxmlformats.org/officeDocument/2006/relationships/image" Target="../media/image13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Relationship Id="rId10" Type="http://schemas.openxmlformats.org/officeDocument/2006/relationships/image" Target="../media/image19.jpg"/><Relationship Id="rId9" Type="http://schemas.openxmlformats.org/officeDocument/2006/relationships/image" Target="../media/image25.jpg"/><Relationship Id="rId5" Type="http://schemas.openxmlformats.org/officeDocument/2006/relationships/image" Target="../media/image14.jpg"/><Relationship Id="rId6" Type="http://schemas.openxmlformats.org/officeDocument/2006/relationships/image" Target="../media/image16.jpg"/><Relationship Id="rId7" Type="http://schemas.openxmlformats.org/officeDocument/2006/relationships/image" Target="../media/image15.jpg"/><Relationship Id="rId8" Type="http://schemas.openxmlformats.org/officeDocument/2006/relationships/image" Target="../media/image17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5.jpg"/><Relationship Id="rId4" Type="http://schemas.openxmlformats.org/officeDocument/2006/relationships/image" Target="../media/image138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9.png"/><Relationship Id="rId4" Type="http://schemas.openxmlformats.org/officeDocument/2006/relationships/image" Target="../media/image14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4.png"/><Relationship Id="rId4" Type="http://schemas.openxmlformats.org/officeDocument/2006/relationships/image" Target="../media/image159.png"/><Relationship Id="rId5" Type="http://schemas.openxmlformats.org/officeDocument/2006/relationships/image" Target="../media/image14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1.png"/><Relationship Id="rId4" Type="http://schemas.openxmlformats.org/officeDocument/2006/relationships/image" Target="../media/image146.png"/><Relationship Id="rId5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 b="1"/>
          </a:p>
        </p:txBody>
      </p:sp>
      <p:sp>
        <p:nvSpPr>
          <p:cNvPr id="252" name="Google Shape;252;p4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943084" y="5310534"/>
            <a:ext cx="7584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6: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Fluxo sintético de um sistema de visão computacional.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4" name="Google Shape;25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486" y="1892105"/>
            <a:ext cx="8211028" cy="281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32"/>
          <p:cNvSpPr txBox="1"/>
          <p:nvPr>
            <p:ph idx="4294967295" type="body"/>
          </p:nvPr>
        </p:nvSpPr>
        <p:spPr>
          <a:xfrm>
            <a:off x="552125" y="1477675"/>
            <a:ext cx="82398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9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Aplicações:</a:t>
            </a:r>
            <a:br>
              <a:rPr lang="en" sz="39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FGAC aplicado em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segmentação do AVC</a:t>
            </a:r>
            <a:endParaRPr sz="24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9" name="Google Shape;1039;p13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3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5" name="Google Shape;104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00" y="4498525"/>
            <a:ext cx="8504213" cy="22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209" y="2307127"/>
            <a:ext cx="8423516" cy="225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09" y="52351"/>
            <a:ext cx="8423515" cy="22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3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3" name="Google Shape;105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50" y="4459913"/>
            <a:ext cx="8504213" cy="227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59" y="2245688"/>
            <a:ext cx="8423516" cy="227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159" y="-32575"/>
            <a:ext cx="8423515" cy="227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35"/>
          <p:cNvSpPr txBox="1"/>
          <p:nvPr>
            <p:ph idx="4294967295" type="body"/>
          </p:nvPr>
        </p:nvSpPr>
        <p:spPr>
          <a:xfrm>
            <a:off x="552125" y="1477675"/>
            <a:ext cx="82398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9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Aplicações:</a:t>
            </a:r>
            <a:br>
              <a:rPr lang="en" sz="39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FGAC aplicado em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segmentação de Melanoma</a:t>
            </a:r>
            <a:endParaRPr sz="24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1" name="Google Shape;1061;p13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3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7" name="Google Shape;106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0" y="4592131"/>
            <a:ext cx="9098247" cy="2119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0" y="104700"/>
            <a:ext cx="9098249" cy="209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50" y="2355949"/>
            <a:ext cx="9144000" cy="2044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5" name="Google Shape;107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5" y="4614962"/>
            <a:ext cx="9126935" cy="208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0" y="2369719"/>
            <a:ext cx="9094971" cy="208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2" y="104699"/>
            <a:ext cx="9094998" cy="210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38"/>
          <p:cNvSpPr txBox="1"/>
          <p:nvPr>
            <p:ph idx="1" type="body"/>
          </p:nvPr>
        </p:nvSpPr>
        <p:spPr>
          <a:xfrm>
            <a:off x="552125" y="1096675"/>
            <a:ext cx="82398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WHO. Chronic obstructive pulmonary disease (COPD). 2018.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Mazo, C., &amp; Pessoa, M. G. (2018). Referente à consulta pública nº 68, de 7 de novembro de 2018: a respeito da recomendação da Comissão Nacional de Incorporação de Tecnologias no SUS (CONITEC) relativa à proposta de atualização do Protocolo Clínico e Diretrizes Terapêuticas (PCDT) de Hepatite C e coinfecções.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BADDINI-MARTINEZ, J.; PEREIRA, C. A. Quantos pacientes com fibrose pulmonar idiopática existem no brasil? Jornal Brasileiro de Pneumologia, Jornal Brasileiro de Pneumologia, v. 41, n. 6, p. 560–561, 2015.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PNEUMOLOGIA, J. B. de. Distância no teste de caminhada de seis minutos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 sobrevida na fibrose pulmonar idiopática no Brasil. 2019. Disponível em: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http://jornaldepneumologia.com.br/detalhe_artigo.asp?id=2824</a:t>
            </a: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CAPITAL, V.-P. da et al. Protocolo de diagnóstico e tratamento de fibrose pulmonar idiopática da sociedade do estado do rio de janeiro. 2018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FELIX, J. H. da S. et al. Avaliação computacional de enfisema pulmonar em TC: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comparação entre um sistema desenvolvido localmente e um sistema de uso livre. Jornal Brasileiro de Pneumologia, SciELO Brasil, v. 35, n. 9, p. 868–876, 2009.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3" name="Google Shape;1083;p138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 Bibliográficas</a:t>
            </a:r>
            <a:endParaRPr b="1"/>
          </a:p>
        </p:txBody>
      </p:sp>
      <p:sp>
        <p:nvSpPr>
          <p:cNvPr id="1084" name="Google Shape;1084;p13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39"/>
          <p:cNvSpPr txBox="1"/>
          <p:nvPr>
            <p:ph idx="1" type="body"/>
          </p:nvPr>
        </p:nvSpPr>
        <p:spPr>
          <a:xfrm>
            <a:off x="552125" y="1096675"/>
            <a:ext cx="82398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 startAt="7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AVINASH, S.; MANJUNATH, K.; KUMAR, S. S. An improved image processing analysis for the detection of lung cancer using gabor filters and watershed segmentation technique. In: IEEE. International Conference on Inventive Computation Technologies (ICICT). [S.l.], 2016. v. 3, p. 1–6.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 startAt="7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RAPAKA, S.; KUMAR, P. R. Efficient approach for non-ideal iris segmentation using improved particle swarm optimisation-based multilevel thresholding and geodesic active contours. IET Image Processing, IET, v. 12, n. 10, p. 1721–1729, 2018.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 startAt="7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KASS, M.; WITKIN, A.; TERZOPOULOS, D. Snakes: Active contour models.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International journal of computer vision, Springer, v. 1, n. 4, p. 321–331, 1988.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 startAt="7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COHEN, L. D. On active contour models and balloons. CVGIP: Image understanding, Elsevier, v. 53, n. 2, p. 211–218, 1991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 startAt="7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XU, C.; PRINCE, J. L. Snakes, shapes, and gradient vector flow. IEEE Transactions on image processing, IEEE, v. 7, n. 3, p. 359–369, 1998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 startAt="7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LI, B.; ACTON, S. T. Vector field convolution for image segmentation using snakes. In: IEEE. Image Processing, 2006 IEEE International Conference on. [S.l.], 2006. P. 1637–1640.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0" name="Google Shape;1090;p139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 Bibliográficas</a:t>
            </a:r>
            <a:endParaRPr b="1"/>
          </a:p>
        </p:txBody>
      </p:sp>
      <p:sp>
        <p:nvSpPr>
          <p:cNvPr id="1091" name="Google Shape;1091;p13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40"/>
          <p:cNvSpPr txBox="1"/>
          <p:nvPr>
            <p:ph idx="1" type="body"/>
          </p:nvPr>
        </p:nvSpPr>
        <p:spPr>
          <a:xfrm>
            <a:off x="552125" y="1096675"/>
            <a:ext cx="82398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 startAt="8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FILHO, P. P. R. Mca crisp: nova técnica de segmentação dos pulmões em imagens de tomografia computadorizada baseada no metodo de contorno ativo. Tese (Doutorado) - Universidade Federal do Ceará, Fortaleza, CE, 2010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 startAt="8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FELIX, J. H. d. S. Métodos de Contornos Ativos Hilbert 2D na segmentação de imagens dos pulmões em Tomografia Computadorizada do Tórax. Tese (Doutorado) — Tese de Doutorado, Universidade Federal do Ceará, Fortaleza, CE, 2013.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 startAt="8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FILHO, P. P. R. Métodos De Contornos Ativos Crisp Adaptativo 2d e 3d Aplicados Na Segmentação Dos Pulmões em Imagens De Tomografia Computadorizada Do Tórax. Tese (Doutorado) — Tese de Doutorado, Universidade Federal do Ceará, Fortaleza, CE, 2013.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 startAt="8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BARROS, A. C. da S. Optimum Path Snakes: Novo Método de Contornos Ativos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Adaptativo e Não-Paramétrico. Tese (Doutorado) — Universidade de Fortaleza, Fortaleza,CE, 2016.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Georgia"/>
              <a:buAutoNum type="arabicPeriod" startAt="8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FELIX, J. H. S. Sistema de Visão Computacional para Detecção e Quantificação de Enfisema Pulmonar. Tese (Doutorado) — Dissetação de Mestrado, Universidade Federal do Ceará, Fortaleza, CE, 2007.  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7" name="Google Shape;1097;p140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 Bibliográficas</a:t>
            </a:r>
            <a:endParaRPr b="1"/>
          </a:p>
        </p:txBody>
      </p:sp>
      <p:sp>
        <p:nvSpPr>
          <p:cNvPr id="1098" name="Google Shape;1098;p14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41"/>
          <p:cNvSpPr txBox="1"/>
          <p:nvPr>
            <p:ph idx="4294967295" type="body"/>
          </p:nvPr>
        </p:nvSpPr>
        <p:spPr>
          <a:xfrm>
            <a:off x="552125" y="1477675"/>
            <a:ext cx="8239800" cy="3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Obrigado pela atenção!</a:t>
            </a:r>
            <a:endParaRPr sz="39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4762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900"/>
              <a:buFont typeface="Georgia"/>
              <a:buChar char="-"/>
            </a:pPr>
            <a:r>
              <a:rPr lang="en" sz="39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Dúvidas?</a:t>
            </a:r>
            <a:endParaRPr sz="39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4" name="Google Shape;1104;p14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139600" y="1004050"/>
            <a:ext cx="88299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Fundamentos:</a:t>
            </a:r>
            <a:endParaRPr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 imagem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pode ser entendida como uma região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que pode ser particionada em regiões menores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 = {R</a:t>
            </a:r>
            <a:r>
              <a:rPr i="1" lang="en" sz="1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1,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2,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3, …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R</a:t>
            </a:r>
            <a:r>
              <a:rPr i="1" lang="en" sz="1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}</a:t>
            </a:r>
            <a:endParaRPr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Deve satisfazer as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condições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/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1. </a:t>
            </a:r>
            <a:endParaRPr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é um conjunto conectado, i=1, 2, 3, ... n</a:t>
            </a:r>
            <a:r>
              <a:rPr i="1" lang="en" sz="1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.</a:t>
            </a:r>
            <a:endParaRPr i="1" sz="1400"/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3. 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∩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j =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1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∅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/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4.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Q(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) = VERDADEIRA para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i=1, 2, 3, ... n</a:t>
            </a:r>
            <a:r>
              <a:rPr i="1"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i="1" sz="2200"/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5.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Q(R</a:t>
            </a:r>
            <a:r>
              <a:rPr i="1"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∪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j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) = FALSA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para quaisquer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R</a:t>
            </a:r>
            <a:r>
              <a:rPr i="1"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i="1"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j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adjacentes.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Análises:</a:t>
            </a:r>
            <a:endParaRPr/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○"/>
            </a:pPr>
            <a:r>
              <a:rPr b="1"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Similaridades: 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Diz respeito a uma propriedade</a:t>
            </a:r>
            <a:r>
              <a:rPr b="1"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comum (similar) a um conjunto de pontos, de tal modo que esta propriedade permite representar a região a ser segmentada.</a:t>
            </a:r>
            <a:r>
              <a:rPr b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Descontinuidades: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Diz respeito a uma propriedade baseada nas </a:t>
            </a:r>
            <a:r>
              <a:rPr i="1"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diferenças entre regiões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especialmente em regiões que definem fronteiras das regiões sob análise.</a:t>
            </a:r>
            <a:endParaRPr sz="1700"/>
          </a:p>
          <a:p>
            <a:pPr indent="-228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" name="Google Shape;260;p43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 b="1"/>
          </a:p>
        </p:txBody>
      </p:sp>
      <p:sp>
        <p:nvSpPr>
          <p:cNvPr id="261" name="Google Shape;261;p4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50" y="2370423"/>
            <a:ext cx="1069125" cy="6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 b="1"/>
          </a:p>
        </p:txBody>
      </p:sp>
      <p:sp>
        <p:nvSpPr>
          <p:cNvPr id="268" name="Google Shape;268;p4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287" y="1168717"/>
            <a:ext cx="7477426" cy="5343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idx="4294967295" type="body"/>
          </p:nvPr>
        </p:nvSpPr>
        <p:spPr>
          <a:xfrm>
            <a:off x="552125" y="1477675"/>
            <a:ext cx="82398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9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Segmentação Baseada em Similaridade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571500" lvl="5" marL="285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➤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Limiarização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Georgia"/>
              <a:buChar char="→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Global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Georgia"/>
              <a:buChar char="→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Otsu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Georgia"/>
              <a:buChar char="→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Média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571500" lvl="5" marL="285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➤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Crescimento de região</a:t>
            </a:r>
            <a:endParaRPr/>
          </a:p>
          <a:p>
            <a:pPr indent="-571500" lvl="5" marL="285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➤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Transformada Watershed</a:t>
            </a:r>
            <a:endParaRPr sz="24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5" name="Google Shape;275;p4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Limiarização:</a:t>
            </a:r>
            <a:endParaRPr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Definir regiões na imagem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partir de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uma propriedade comum aos pixels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que formam tal região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em geral, baseia-se na intensidade/relacionamento dos pixels e um limiar é definido para representar as diferentes regiões.</a:t>
            </a:r>
            <a:endParaRPr i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1" name="Google Shape;281;p46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Limiarização</a:t>
            </a:r>
            <a:endParaRPr b="1"/>
          </a:p>
        </p:txBody>
      </p:sp>
      <p:sp>
        <p:nvSpPr>
          <p:cNvPr id="282" name="Google Shape;282;p4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700" y="3014000"/>
            <a:ext cx="6717700" cy="27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/>
          <p:nvPr/>
        </p:nvSpPr>
        <p:spPr>
          <a:xfrm>
            <a:off x="309451" y="5638450"/>
            <a:ext cx="8370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8</a:t>
            </a:r>
            <a:r>
              <a:rPr b="1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Histograma de uma imagem contendo uma região predominantemente clara (</a:t>
            </a:r>
            <a:r>
              <a:rPr b="0" i="1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foreground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) sobre um fundo (</a:t>
            </a:r>
            <a:r>
              <a:rPr b="0" i="1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background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) predominantemente escuro. Adaptada de Gonzales &amp; Woods 2010.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Estabelecer um limiar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sobre as intensidades da imagem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</a:pPr>
            <a:r>
              <a:t/>
            </a:r>
            <a:endParaRPr i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Limiarização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global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e limiarização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local / adaptativa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/>
          </a:p>
        </p:txBody>
      </p:sp>
      <p:sp>
        <p:nvSpPr>
          <p:cNvPr id="290" name="Google Shape;290;p4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700" y="3014000"/>
            <a:ext cx="6717700" cy="27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7"/>
          <p:cNvSpPr txBox="1"/>
          <p:nvPr/>
        </p:nvSpPr>
        <p:spPr>
          <a:xfrm>
            <a:off x="309451" y="5638450"/>
            <a:ext cx="8370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8</a:t>
            </a:r>
            <a:r>
              <a:rPr b="1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Histograma de uma imagem contendo uma região predominantemente clara (</a:t>
            </a:r>
            <a:r>
              <a:rPr b="0" i="1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foreground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) sobre um fundo (</a:t>
            </a:r>
            <a:r>
              <a:rPr b="0" i="1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background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) predominantemente escuro. Adaptada de Gonzales &amp; Woods 2010.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800" y="1798450"/>
            <a:ext cx="3297650" cy="6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00" y="3866543"/>
            <a:ext cx="7577399" cy="25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Tem-se informação “a priori”?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É mais simples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de estabelecer a zona de separação entre objeto e fundo. Exemplo: segmentação de caracteres em uma folha de papel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Não há informação a priori, a estratégia é tentar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identificar os objetos pelo histograma.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Histogramas Bimodais: moda escura (objeto) e moda clara (fundo)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8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5148076" y="5500125"/>
            <a:ext cx="4162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9: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Distribuição das regiões no histograma.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Limiarização:</a:t>
            </a:r>
            <a:endParaRPr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Limiarização Global: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■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 Limiar </a:t>
            </a:r>
            <a:r>
              <a:rPr b="1"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é fixo e é aplicado a toda a imagem,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desconsiderando as especificidades locais. Todos os pixels da imagem sofrem mudanças de acordo com uma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regra geral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Limiarização Local/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adaptativa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■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 limitar </a:t>
            </a:r>
            <a:r>
              <a:rPr b="1"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é aplicado de acordo com uma propriedade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que leva em conta regiões (janelas) da imagem e o relacionamento dos pixels com sua vizinhança (e.g variância,desvio padrão, média)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Limiarização sob múltiplos limiares: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■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Múltiplos limiares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são utilizados para as diferentes faixas.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28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</a:pPr>
            <a:r>
              <a:t/>
            </a:r>
            <a:endParaRPr b="1" i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" name="Google Shape;309;p4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9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 processo de 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imiarização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pode ser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influenciado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pelos diversos fatores,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dentre eles:</a:t>
            </a:r>
            <a:endParaRPr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1 -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Separação entre os modos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(Quanto mais distantes entre si, maiores as possibilidades de separação dos módulos representado pelas regiões de picos no histograma).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2 - O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índice de ruído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na imagem (os modos ampliam com o aumento do ruído - e.g. ruído impulsivo -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Salt-and-pepper noise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3 - 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Tamanho relativo dos objetos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em relação ao fundo.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4 -  Uniformidade da fonte de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iluminação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sobre o cenário.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5 -  Uniformidade das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propriedades físicas de reflexão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do objeto.</a:t>
            </a:r>
            <a:endParaRPr b="1" i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50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Influência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do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ruído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na limiarização: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" name="Google Shape;323;p5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38" y="1726459"/>
            <a:ext cx="7815975" cy="42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1"/>
          <p:cNvSpPr txBox="1"/>
          <p:nvPr/>
        </p:nvSpPr>
        <p:spPr>
          <a:xfrm>
            <a:off x="332650" y="5904300"/>
            <a:ext cx="81390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10: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1- Imagem Original, 2-Ruído Gaussiano com DP 10, 3-Ruído Gaussiano com DP 50.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Adaptada de Gonzales &amp; Woods 2010.</a:t>
            </a:r>
            <a:endParaRPr/>
          </a:p>
        </p:txBody>
      </p:sp>
      <p:sp>
        <p:nvSpPr>
          <p:cNvPr id="326" name="Google Shape;326;p51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idx="4294967295" type="body"/>
          </p:nvPr>
        </p:nvSpPr>
        <p:spPr>
          <a:xfrm>
            <a:off x="552125" y="1477675"/>
            <a:ext cx="82398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9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Introdução</a:t>
            </a:r>
            <a:endParaRPr sz="39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p3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Influência da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iluminação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refletância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2" name="Google Shape;332;p5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2"/>
          <p:cNvSpPr txBox="1"/>
          <p:nvPr/>
        </p:nvSpPr>
        <p:spPr>
          <a:xfrm>
            <a:off x="332650" y="5904300"/>
            <a:ext cx="81390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11: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Influência da iluminação e refletância na distribuição do histograma. Adaptada de Gonzales &amp; Woods 2010.</a:t>
            </a:r>
            <a:endParaRPr/>
          </a:p>
        </p:txBody>
      </p:sp>
      <p:pic>
        <p:nvPicPr>
          <p:cNvPr id="334" name="Google Shape;334;p52"/>
          <p:cNvPicPr preferRelativeResize="0"/>
          <p:nvPr/>
        </p:nvPicPr>
        <p:blipFill rotWithShape="1">
          <a:blip r:embed="rId3">
            <a:alphaModFix/>
          </a:blip>
          <a:srcRect b="10482" l="0" r="0" t="0"/>
          <a:stretch/>
        </p:blipFill>
        <p:spPr>
          <a:xfrm>
            <a:off x="647438" y="1703963"/>
            <a:ext cx="7918925" cy="423191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2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Limiarização global simples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Quando a distribuição dos pixels de fundo e dos objetos são suficientemente diferentes, é possível utilizar um único limiar para toda a imagem.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Algoritmo: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AutoNum type="arabicPeriod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Selecione uma estimativa inicial para o limiar global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T1.</a:t>
            </a:r>
            <a:endParaRPr i="1" sz="17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AutoNum type="arabicPeriod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Segmente a imagem usando o limiar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T1. 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Isso dará origem a dois grupos de pixels: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G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composto por pixels cuja intensidade é maior que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T1, 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G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composto por valores menores ou iguais a 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T1.</a:t>
            </a:r>
            <a:endParaRPr i="1"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AutoNum type="arabicPeriod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Calcule a média dos pixels em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G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G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obtêm-se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2.</a:t>
            </a:r>
            <a:endParaRPr i="1"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AutoNum type="arabicPeriod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Atualiza o valor de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T1 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como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T2 = ½ (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+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2).</a:t>
            </a:r>
            <a:endParaRPr i="1"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AutoNum type="arabicPeriod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Iterativamente, repete-se os passos de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1 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4 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até que o valor da diferença entre 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T1 e T2 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seja inferior a um parâmetro predefinido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Δ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i="1"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Δ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é inversamente proporcional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ao tempo de convergência.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Um bom valor inicial para T1 é a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média da imagem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53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Limiarização global simples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T1 inicial igual a 125.4.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Com Δ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 = 0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 algoritmo iterativo encontra o valor de convergência em apenas 3 iterações! Com T = 125.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5" y="2621229"/>
            <a:ext cx="8806551" cy="3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4"/>
          <p:cNvSpPr txBox="1"/>
          <p:nvPr/>
        </p:nvSpPr>
        <p:spPr>
          <a:xfrm>
            <a:off x="332650" y="5904300"/>
            <a:ext cx="81390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12: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Aplicação da Limiarização global simples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 Adaptada de Gonzales &amp; Woods 2010.</a:t>
            </a:r>
            <a:endParaRPr/>
          </a:p>
        </p:txBody>
      </p:sp>
      <p:sp>
        <p:nvSpPr>
          <p:cNvPr id="351" name="Google Shape;351;p54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Limiarização global ótima  - Método de Otsu (1979)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 problema de limiarização pode ser analisado como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um problema estatístico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cujo objetivo: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inimizar o erro médio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na distribuição de pixels para dois ou mais grupos (classes de pixels).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Encontrar a solução para pode ser possível utilizando dois parâmetros: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Função de Densidade de Probabilidade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dos níveis de cada classe.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Probabilidade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de que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uma classe ocorra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em uma região da imagem.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Assumir que a as duas ou mais classes apresentam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distribuição com comportamento normal.</a:t>
            </a:r>
            <a:endParaRPr b="1"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 método de Otsu (1979) é dito ótimo pois baseia-se em otimização, encontrar um valor que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maximize a variância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entre duas ou mais classes.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Nível de cinza mais próximo ao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ponto de mínimo entre dois pontos de máximo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de duas (ou +) distribuições normais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55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56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365" name="Google Shape;3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0" y="1478600"/>
            <a:ext cx="8592001" cy="433363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 txBox="1"/>
          <p:nvPr/>
        </p:nvSpPr>
        <p:spPr>
          <a:xfrm>
            <a:off x="332650" y="5904300"/>
            <a:ext cx="81390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13: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Distribuição gaussiana e distribuição real do histograma na imagem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IDEIA: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ncontrar um nível de cinza que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minimize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variância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intra classes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within-class variance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Isso é o mesmo que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maximizar a variância inter classe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between-class variance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).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análise do método de Otsu é interessante pois baseia-se em processamento de histograma em uma dimensão (</a:t>
            </a:r>
            <a:r>
              <a:rPr lang="en" sz="21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D)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	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PREMISSAS: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Histograma como uma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distribuição bimodal.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Não explora coerência espacial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ou estrutural dos objetos na imagem.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Iluminação uniforme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(assume a iluminação da distribuição bimodal)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57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Classes com limiares bem estabelecidos devem ser distintas em relação aos valores de intensidade de seus pixels.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Um limiar que oferece a melhor separação entre as classes, em termos de nível de intensidade, seria o melhor limiar (ótimo).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imagem (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 x N)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possui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níveis de cinza {0, 1, 2, …, L-1}</a:t>
            </a:r>
            <a:endParaRPr i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 total de pixels é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portato, dado por 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MN:</a:t>
            </a:r>
            <a:endParaRPr i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Considerando o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histograma normalizado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cada componente de intensidade pode ser dada por: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 histograma normalizado pode ser dado pela Equação 10.3-3: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58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381" name="Google Shape;3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462" y="4718888"/>
            <a:ext cx="1276300" cy="6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473" y="3595602"/>
            <a:ext cx="4169700" cy="4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575" y="5635925"/>
            <a:ext cx="2032100" cy="9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Agora,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consideramos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um valor de intensidade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(0&lt;k&lt;L-1) que utilizaremos para estabelecer o limiar da imagem de entrada: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C1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= Todos os pixels com intensidade [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0, k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]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C2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= Todos os pixels com intensidade [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k+1, L-1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]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probabilidade de que um pixels seja atribuído a classe C1 e C2 é dado pela Equação 1o.3-4 e 1o.3-5: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Já a intensidade média dos pixels nas classes C1 e C2 é dado pela Equação: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263" y="3661241"/>
            <a:ext cx="18002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59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392" name="Google Shape;3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650" y="3661244"/>
            <a:ext cx="35337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9475" y="5487749"/>
            <a:ext cx="2569875" cy="8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5350" y="5485800"/>
            <a:ext cx="2569875" cy="88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média acumulada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(intensidade média) até um determinado nível k é dada pela Equação 10.3-8: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Neste caso, 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média global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pode ser dada pela Equação 10.3-9: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partir das Equações anteriores é possível concluir as equivalências: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Neste ponto, sabemos calcular as probabilidade e médias das classes, precisamos de uma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métrica para avaliar a “qualidade”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do limiar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k.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60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402" name="Google Shape;4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088" y="1876149"/>
            <a:ext cx="1709675" cy="8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50" y="3246875"/>
            <a:ext cx="1811750" cy="8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875" y="4617592"/>
            <a:ext cx="24669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0475" y="5031358"/>
            <a:ext cx="154305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métrica normalizada para avaliar a qualidade do limiar K pode ser dada pela Equação 10.3-12: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Em que 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variância global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 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variância entre classes,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Eq.: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P1P2 (m1-m2)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são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definidas pelas Equações 10.3-13 e 10.3-14, respectivamente.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Quanto maior for a diferença das médias entre classes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maior será o valor da métrica, indicando assim o valor de maximização desejado (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Medida de Separabilidade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61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413" name="Google Shape;4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175" y="1933545"/>
            <a:ext cx="10096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113" y="3540316"/>
            <a:ext cx="26765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6700" y="4530367"/>
            <a:ext cx="36004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Programa de Aula:</a:t>
            </a:r>
            <a:endParaRPr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Segmentação: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Segmentação Baseada em Similaridade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Limiarização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Crescimento de região</a:t>
            </a:r>
            <a:endParaRPr/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Watershed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Aplicações.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3" marL="1485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Segmentação Baseada em Descontinuidades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Detecção de pontos</a:t>
            </a:r>
            <a:endParaRPr/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Detecção de Linhas</a:t>
            </a:r>
            <a:endParaRPr/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Detecção de bordas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Métodos de Contornos Ativos</a:t>
            </a:r>
            <a:endParaRPr/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Aplicações.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Georgia"/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28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p35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 b="1"/>
          </a:p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2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Com base na métrica da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Equação 10.3-12, basta variar o valor de </a:t>
            </a:r>
            <a:r>
              <a:rPr b="1"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k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de tal modo a encontrar o valor que maximiza 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variância inter classe.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Portanto, v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ariamos os valores de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k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analisando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apenas uma dimensão do histograma (1D) e calculamos o valor que maximiza a expressão 10.3-18: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Caso exista mais de um valor que maximiza, é comum escolher o inteiro que se aproxima da média aritmética dos valores. Por fim, limiariza em 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k*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62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423" name="Google Shape;4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738" y="2022167"/>
            <a:ext cx="14573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675" y="3847175"/>
            <a:ext cx="3057950" cy="5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375" y="5460935"/>
            <a:ext cx="36385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Aplicação do método de Otsu: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63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433" name="Google Shape;4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53200"/>
            <a:ext cx="8229600" cy="47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552125" y="1249075"/>
            <a:ext cx="84522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Algoritmo de Otsu (Resumo):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Calcular o histograma normalizado da imagem de entrada. As componentes do histograma são designadas como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i="1" lang="en" sz="14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i = 0, 1, 2 … L-1.</a:t>
            </a:r>
            <a:endParaRPr i="1" sz="17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Calcular as somas acumuladas,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P1(k)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P2(k)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para k = 0, 1, 2, …, L-1</a:t>
            </a:r>
            <a:endParaRPr sz="17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eorgia"/>
              <a:buChar char="○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Calcular as médias acumuladas,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m(k)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para k = 0, 1, 2, …, L-1</a:t>
            </a:r>
            <a:endParaRPr sz="17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Calcular a intensidade média global (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i="1" lang="en" sz="13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G</a:t>
            </a:r>
            <a:r>
              <a:rPr lang="en" sz="13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sz="13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Calcular a variância entre classes      para os k níveis de intensidades.</a:t>
            </a:r>
            <a:endParaRPr sz="17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Identificar o limiar de Otsu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k* 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como o valor que maximiza a equação da variância entre classes.</a:t>
            </a:r>
            <a:endParaRPr sz="17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Calcular a média dos valores de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quando necessário.</a:t>
            </a:r>
            <a:endParaRPr sz="17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64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441" name="Google Shape;4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082" y="4683137"/>
            <a:ext cx="646550" cy="3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65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75" y="1251050"/>
            <a:ext cx="7588300" cy="513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65"/>
          <p:cNvCxnSpPr/>
          <p:nvPr/>
        </p:nvCxnSpPr>
        <p:spPr>
          <a:xfrm>
            <a:off x="6910350" y="2460500"/>
            <a:ext cx="0" cy="1164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65"/>
          <p:cNvCxnSpPr/>
          <p:nvPr/>
        </p:nvCxnSpPr>
        <p:spPr>
          <a:xfrm flipH="1">
            <a:off x="7115250" y="2460500"/>
            <a:ext cx="4500" cy="1164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65"/>
          <p:cNvSpPr txBox="1"/>
          <p:nvPr/>
        </p:nvSpPr>
        <p:spPr>
          <a:xfrm>
            <a:off x="6020400" y="2460500"/>
            <a:ext cx="767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T=169</a:t>
            </a:r>
            <a:endParaRPr b="1"/>
          </a:p>
        </p:txBody>
      </p:sp>
      <p:sp>
        <p:nvSpPr>
          <p:cNvPr id="453" name="Google Shape;453;p65"/>
          <p:cNvSpPr txBox="1"/>
          <p:nvPr/>
        </p:nvSpPr>
        <p:spPr>
          <a:xfrm>
            <a:off x="7324650" y="2460500"/>
            <a:ext cx="767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T=181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6"/>
          <p:cNvSpPr txBox="1"/>
          <p:nvPr>
            <p:ph idx="1" type="body"/>
          </p:nvPr>
        </p:nvSpPr>
        <p:spPr>
          <a:xfrm>
            <a:off x="552125" y="1249075"/>
            <a:ext cx="84522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Código em Python.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66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Usando a </a:t>
            </a:r>
            <a:r>
              <a:rPr b="1"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suavização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para melhorar a limiarização global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67"/>
          <p:cNvSpPr txBox="1"/>
          <p:nvPr/>
        </p:nvSpPr>
        <p:spPr>
          <a:xfrm>
            <a:off x="332650" y="5904300"/>
            <a:ext cx="81390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14: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Imagem suavizada com filtro da média 5x5 e o resultado via método de Otsu.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Adaptada de Gonzales &amp; Woods 2010.</a:t>
            </a:r>
            <a:endParaRPr/>
          </a:p>
        </p:txBody>
      </p:sp>
      <p:sp>
        <p:nvSpPr>
          <p:cNvPr id="468" name="Google Shape;468;p67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469" name="Google Shape;4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75" y="1670575"/>
            <a:ext cx="8317276" cy="42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Usando </a:t>
            </a:r>
            <a:r>
              <a:rPr b="1"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realce de borda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para melhorar a limiarização global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68"/>
          <p:cNvSpPr txBox="1"/>
          <p:nvPr/>
        </p:nvSpPr>
        <p:spPr>
          <a:xfrm>
            <a:off x="502500" y="5537850"/>
            <a:ext cx="81390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15: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Imagem suavizada com filtro passa alta 49x49 e o resultado via método de Otsu. Adaptada de Gonzales &amp; Woods 2010.</a:t>
            </a:r>
            <a:endParaRPr/>
          </a:p>
        </p:txBody>
      </p:sp>
      <p:sp>
        <p:nvSpPr>
          <p:cNvPr id="477" name="Google Shape;477;p68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478" name="Google Shape;4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52" y="1659300"/>
            <a:ext cx="7674896" cy="39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9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Multilimiarização (Limiares múltiplos)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limiarização global encontra dificuldades à medida que aumenta o número de classes.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maximização da variância entre classes não é suficiente.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iluminação afeta consideravelmente a forma do histograma.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IDEIA: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Estabelecendo limites inferior e superiores de cada região de interesse: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É interessante quando aplicada a múltiplas regiões e possuímos conhecimento a priori.</a:t>
            </a:r>
            <a:endParaRPr sz="8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Ex: Faixas de escalas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que representam as regiões de interesse.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425" y="3728772"/>
            <a:ext cx="4924200" cy="14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69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Multilimiarização (Limiares múltiplos)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70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798682"/>
            <a:ext cx="4439450" cy="344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300" y="1784276"/>
            <a:ext cx="4439450" cy="34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0"/>
          <p:cNvSpPr txBox="1"/>
          <p:nvPr/>
        </p:nvSpPr>
        <p:spPr>
          <a:xfrm>
            <a:off x="502500" y="5537850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16: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Aplicação de múltiplos limiares para segmentação de regiões.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1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Multi limiarização (Limiares múltiplos)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Exemplo: Aplicação na medicina: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Em imagens de Tomografia Computadorizada as faixas de densidade do tecido pulmonar podem ser representadas em  unidades Hounsfield (UH).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densidade do tecido é refletida diretamente na intensidade dos pixels da região no exame de tomografia, o que permite estabelecer múltiplos limiares.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As regiões podem ser definidas como área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hiperaeradas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(−1000 a −950 UH),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normalmente aerada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(−950 a −500 UH),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pouco aerada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(−500 a −100 UH),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não aerada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(−100 a 100 UH) e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região óssea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(600 a 2000 UH)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71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Segmentação:</a:t>
            </a:r>
            <a:endParaRPr/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6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 b="1"/>
          </a:p>
        </p:txBody>
      </p:sp>
      <p:sp>
        <p:nvSpPr>
          <p:cNvPr id="193" name="Google Shape;193;p3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999" y="1799700"/>
            <a:ext cx="6007800" cy="432527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779709" y="6099984"/>
            <a:ext cx="7584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1: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Aplicação em exame de Raio X da coluna vertebral.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Exemplo de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Multi Limiarização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em imagens de Tomografia.</a:t>
            </a:r>
            <a:endParaRPr/>
          </a:p>
        </p:txBody>
      </p:sp>
      <p:sp>
        <p:nvSpPr>
          <p:cNvPr id="509" name="Google Shape;509;p7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72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511" name="Google Shape;51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75" y="1658225"/>
            <a:ext cx="4750175" cy="241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74" y="4109388"/>
            <a:ext cx="4750174" cy="23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2"/>
          <p:cNvSpPr txBox="1"/>
          <p:nvPr/>
        </p:nvSpPr>
        <p:spPr>
          <a:xfrm>
            <a:off x="5448300" y="1884000"/>
            <a:ext cx="3542700" cy="30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m vermelho representam regiões hiper-aerada.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Em azul escuro normalmente aerada.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Em azul claro representa as áreas pouco aeradas.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Em preto não aerada.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Em verde tecido ósseo.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Em branco áreas não classificadas.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3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Limiarização por média (Limiarização local)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Calcular um limiar T para cada ponto da imagem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Estratégia local e utiliza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informações de vizinhança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(e.g. Média, Desvio Padrão)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É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menos sensível às variações de iluminação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que a estratégia de limiarização global.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Mais custoso que a estratégia global, o custo é proporcional 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janela de análise.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IDEIA: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Estabelecer um limiar </a:t>
            </a:r>
            <a:r>
              <a:rPr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baseado nas informações locais (janela):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7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73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521" name="Google Shape;5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038" y="4446225"/>
            <a:ext cx="2986675" cy="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00" y="5058025"/>
            <a:ext cx="2660575" cy="39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876" y="5610276"/>
            <a:ext cx="4099000" cy="8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Limiarização por média (Limiarização local)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74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531" name="Google Shape;53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88" y="1793725"/>
            <a:ext cx="8613226" cy="439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01" y="2241076"/>
            <a:ext cx="4099000" cy="8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Limiarização por média (Limiarização local)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75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  <p:pic>
        <p:nvPicPr>
          <p:cNvPr id="540" name="Google Shape;5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00" y="1168725"/>
            <a:ext cx="8139000" cy="5310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6"/>
          <p:cNvSpPr txBox="1"/>
          <p:nvPr>
            <p:ph idx="1" type="body"/>
          </p:nvPr>
        </p:nvSpPr>
        <p:spPr>
          <a:xfrm>
            <a:off x="552125" y="1249075"/>
            <a:ext cx="83991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Crescimento de Regiões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Técnica de segmentação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baseada no agrupamento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 pixels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em regiões cada vez maiores baseada em um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critério de crescimento.</a:t>
            </a:r>
            <a:endParaRPr b="1"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IDEIA:</a:t>
            </a:r>
            <a:endParaRPr b="1"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Iniciar com um conjunto de pontos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semente(s)</a:t>
            </a:r>
            <a:endParaRPr b="1"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Manual ou automaticamente definidos.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Agrupar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“pixels candidatos”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aos pixels sementes por meio de um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critério de similaridade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ou propriedade comum.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Um pixel é adicionado a uma região se: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Ele não tiver sido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designado para outra 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região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Ele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for vizinho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desta região (i.e., conectado a um pixel dela)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nova região criada pela adição do pixel continuar </a:t>
            </a: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uniforme</a:t>
            </a:r>
            <a:endParaRPr b="1"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8288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Em imagens monocromáticas utiliza-se a intensidade dos pixels associada a uma propriedade espacial.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76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Crescimento de Regiões</a:t>
            </a:r>
            <a:endParaRPr b="1" sz="2300"/>
          </a:p>
        </p:txBody>
      </p:sp>
      <p:pic>
        <p:nvPicPr>
          <p:cNvPr id="548" name="Google Shape;54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90" y="3557414"/>
            <a:ext cx="5465384" cy="5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7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Crescimento de Regiões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3375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Georgia"/>
              <a:buChar char="○"/>
            </a:pP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Cuidados no projeto do algoritmo:</a:t>
            </a:r>
            <a:endParaRPr sz="16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3375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Georgia"/>
              <a:buChar char="●"/>
            </a:pP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Uma propriedade que leve em conta a </a:t>
            </a:r>
            <a:r>
              <a:rPr b="1"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conectividade dos pixels</a:t>
            </a: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candidatos e</a:t>
            </a:r>
            <a:r>
              <a:rPr b="1"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não só a intensidade.</a:t>
            </a:r>
            <a:endParaRPr b="1" sz="16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3375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Georgia"/>
              <a:buChar char="●"/>
            </a:pP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Definir um </a:t>
            </a:r>
            <a:r>
              <a:rPr b="1"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critério de parada</a:t>
            </a: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levando o histórico do crescimento em consideração</a:t>
            </a:r>
            <a:endParaRPr sz="16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3375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Georgia"/>
              <a:buChar char="●"/>
            </a:pPr>
            <a:r>
              <a:rPr b="1"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Tamanho</a:t>
            </a: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/Forma da região já obtida</a:t>
            </a:r>
            <a:endParaRPr sz="16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3375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Georgia"/>
              <a:buChar char="●"/>
            </a:pPr>
            <a:r>
              <a:rPr b="1"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Número de iterações</a:t>
            </a: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ou não há mais pixels semelhantes.</a:t>
            </a:r>
            <a:endParaRPr sz="16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3375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Georgia"/>
              <a:buChar char="○"/>
            </a:pPr>
            <a:r>
              <a:rPr b="1"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Algoritmo:</a:t>
            </a:r>
            <a:endParaRPr b="1" sz="16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3375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Georgia"/>
              <a:buChar char="●"/>
            </a:pP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1. Definir sementes em uma imagem S(x,y) de tamanho MxN, as sementes devem ser rotuladas com </a:t>
            </a:r>
            <a:r>
              <a:rPr b="1"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valor diferente de zero.</a:t>
            </a: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6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3375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Georgia"/>
              <a:buChar char="●"/>
            </a:pP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2. Dada a propriedade Q, um par de pixels em S terá seu valor alterado para 1 quando Q = VERDADEIRO e são agregados a região em S se são </a:t>
            </a:r>
            <a:r>
              <a:rPr b="1"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adjacentes </a:t>
            </a: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componente com valor diferente de zero.</a:t>
            </a:r>
            <a:endParaRPr sz="16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3375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Georgia"/>
              <a:buChar char="●"/>
            </a:pP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3. Pare quando o </a:t>
            </a:r>
            <a:r>
              <a:rPr b="1"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perímetro da região</a:t>
            </a:r>
            <a:r>
              <a:rPr lang="en" sz="16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não evoluir.</a:t>
            </a:r>
            <a:endParaRPr sz="16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	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77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Crescimento de Regiões</a:t>
            </a:r>
            <a:endParaRPr b="1" sz="23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78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Crescimento de Regiões</a:t>
            </a:r>
            <a:endParaRPr b="1" sz="2300"/>
          </a:p>
        </p:txBody>
      </p:sp>
      <p:sp>
        <p:nvSpPr>
          <p:cNvPr id="562" name="Google Shape;562;p78"/>
          <p:cNvSpPr txBox="1"/>
          <p:nvPr/>
        </p:nvSpPr>
        <p:spPr>
          <a:xfrm>
            <a:off x="654900" y="5918850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17: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Exemplo de aplicação da técnica de Crescimento de Região: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63" name="Google Shape;56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250" y="3003725"/>
            <a:ext cx="232410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350" y="3018013"/>
            <a:ext cx="23050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075" y="2998975"/>
            <a:ext cx="22288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8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Crescimento de Regiões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Q: Diferença absoluta de intensidade menor que D.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 = 3, Vizinhança: 8-conectados.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seleção da semente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/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limiar D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pode alterar o resultado.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9"/>
          <p:cNvSpPr txBox="1"/>
          <p:nvPr>
            <p:ph idx="1" type="body"/>
          </p:nvPr>
        </p:nvSpPr>
        <p:spPr>
          <a:xfrm>
            <a:off x="552125" y="1249067"/>
            <a:ext cx="8229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Crescimento de Regiões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Como escolhemos a(s) semente(s), na prática?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Depende da natureza do problema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 alvos precisam ser detectados, por exemplo, em imagens de infravermelho, escolha os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pixels mais claros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objetos mais quentes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Sem um conhecimento a priori,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calcule o histograma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escolha os valores de níveis de cinza dos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picos mais fortes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Como escolhemos o critério de similaridade (predicado)?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Depende da natureza do problema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 imagens coloridas estão disponíveis, pode-se usar a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informação da cor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Textura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forma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tamanho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das regiões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2" name="Google Shape;572;p7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79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Crescimento de Regiões</a:t>
            </a:r>
            <a:endParaRPr b="1" sz="23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80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Crescimento de Regiões</a:t>
            </a:r>
            <a:endParaRPr b="1" sz="2300"/>
          </a:p>
        </p:txBody>
      </p:sp>
      <p:sp>
        <p:nvSpPr>
          <p:cNvPr id="580" name="Google Shape;580;p80"/>
          <p:cNvSpPr txBox="1"/>
          <p:nvPr/>
        </p:nvSpPr>
        <p:spPr>
          <a:xfrm>
            <a:off x="502500" y="5309250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18: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Exemplo de aplicação da técnica de Crescimento de Região: a) imagem original com a semente em vermelho, b) resultado da segmentação em vermelho.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1" name="Google Shape;5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00" y="1457413"/>
            <a:ext cx="8139000" cy="379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81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Crescimento de Regiões</a:t>
            </a:r>
            <a:endParaRPr b="1" sz="2300"/>
          </a:p>
        </p:txBody>
      </p:sp>
      <p:sp>
        <p:nvSpPr>
          <p:cNvPr id="588" name="Google Shape;588;p81"/>
          <p:cNvSpPr txBox="1"/>
          <p:nvPr/>
        </p:nvSpPr>
        <p:spPr>
          <a:xfrm>
            <a:off x="502500" y="5309250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19: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Exemplo de aplicação da técnica de Crescimento de Região em uma aplicação em 3 dimensões. Agrega pixels cuja densidade está entre  -500 e -1000 UH. A parada ocorre quando o perímetro estabilizar.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9" name="Google Shape;589;p81"/>
          <p:cNvPicPr preferRelativeResize="0"/>
          <p:nvPr/>
        </p:nvPicPr>
        <p:blipFill rotWithShape="1">
          <a:blip r:embed="rId3">
            <a:alphaModFix/>
          </a:blip>
          <a:srcRect b="0" l="0" r="3549" t="0"/>
          <a:stretch/>
        </p:blipFill>
        <p:spPr>
          <a:xfrm>
            <a:off x="730550" y="2078700"/>
            <a:ext cx="2260250" cy="26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588" y="2164500"/>
            <a:ext cx="2048025" cy="254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030" y="2169150"/>
            <a:ext cx="2048025" cy="2533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Segmentação:</a:t>
            </a:r>
            <a:endParaRPr/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7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 b="1"/>
          </a:p>
        </p:txBody>
      </p:sp>
      <p:sp>
        <p:nvSpPr>
          <p:cNvPr id="202" name="Google Shape;202;p3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00" y="1894350"/>
            <a:ext cx="862965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779709" y="6157896"/>
            <a:ext cx="7584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2: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Aplicação em exame de Tomografia do pulmão.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82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Crescimento de Regiões</a:t>
            </a:r>
            <a:endParaRPr b="1" sz="2300"/>
          </a:p>
        </p:txBody>
      </p:sp>
      <p:sp>
        <p:nvSpPr>
          <p:cNvPr id="598" name="Google Shape;598;p82"/>
          <p:cNvSpPr txBox="1"/>
          <p:nvPr/>
        </p:nvSpPr>
        <p:spPr>
          <a:xfrm>
            <a:off x="502500" y="5537850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20: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Exemplo de aplicação da técnica de Crescimento de Região em uma aplicação em 3 dimensões. Agrega pixels cuja densidade está entre  -500 e -1000 UH. A parada ocorre quando o perímetro estabilizar.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99" name="Google Shape;59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767" y="1228525"/>
            <a:ext cx="2959225" cy="2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759" y="1228525"/>
            <a:ext cx="2918408" cy="2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164" y="3502773"/>
            <a:ext cx="2794432" cy="203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0675" y="3504725"/>
            <a:ext cx="2918442" cy="19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 txBox="1"/>
          <p:nvPr>
            <p:ph idx="1" type="body"/>
          </p:nvPr>
        </p:nvSpPr>
        <p:spPr>
          <a:xfrm>
            <a:off x="552125" y="1249075"/>
            <a:ext cx="84522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Código em Python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83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4"/>
          <p:cNvSpPr txBox="1"/>
          <p:nvPr>
            <p:ph idx="1" type="body"/>
          </p:nvPr>
        </p:nvSpPr>
        <p:spPr>
          <a:xfrm>
            <a:off x="93600" y="1172875"/>
            <a:ext cx="48261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Watershed</a:t>
            </a:r>
            <a:endParaRPr b="1" i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0675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Georgia"/>
              <a:buChar char="○"/>
            </a:pPr>
            <a:r>
              <a:rPr lang="en" sz="14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Técnica inspirada no conceito da geografia que define o comportamento da inundação da </a:t>
            </a:r>
            <a:r>
              <a:rPr b="1" lang="en" sz="14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região mínima</a:t>
            </a:r>
            <a:r>
              <a:rPr lang="en" sz="14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entre contornos </a:t>
            </a:r>
            <a:r>
              <a:rPr b="1" lang="en" sz="14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máximos adjacentes.</a:t>
            </a:r>
            <a:endParaRPr b="1" sz="14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0675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Georgia"/>
              <a:buChar char="○"/>
            </a:pPr>
            <a:r>
              <a:rPr b="1" lang="en" sz="14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Métodos baseados em região</a:t>
            </a:r>
            <a:endParaRPr b="1" sz="14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0675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Georgia"/>
              <a:buChar char="●"/>
            </a:pPr>
            <a:r>
              <a:rPr lang="en" sz="14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Forma fronteiras conexas.</a:t>
            </a:r>
            <a:endParaRPr b="1" sz="14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0675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Georgia"/>
              <a:buChar char="○"/>
            </a:pPr>
            <a:r>
              <a:rPr lang="en" sz="14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Análise da imagem como um domínio em três dimensões:</a:t>
            </a:r>
            <a:endParaRPr sz="14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0675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Georgia"/>
              <a:buChar char="●"/>
            </a:pPr>
            <a:r>
              <a:rPr lang="en" sz="14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Duas coordenadas e uma intensidade.</a:t>
            </a:r>
            <a:endParaRPr sz="14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0675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50"/>
              <a:buFont typeface="Georgia"/>
              <a:buChar char="○"/>
            </a:pPr>
            <a:r>
              <a:rPr b="1" lang="en" sz="14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OBJETIVO:	</a:t>
            </a:r>
            <a:endParaRPr b="1" sz="14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●"/>
            </a:pPr>
            <a:r>
              <a:rPr lang="en" sz="145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Encontrar as linhas divisórias “barragens”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i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8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84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Watershed</a:t>
            </a:r>
            <a:endParaRPr b="1" sz="2300"/>
          </a:p>
        </p:txBody>
      </p:sp>
      <p:pic>
        <p:nvPicPr>
          <p:cNvPr id="617" name="Google Shape;61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550" y="1759675"/>
            <a:ext cx="3970514" cy="37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4"/>
          <p:cNvSpPr txBox="1"/>
          <p:nvPr>
            <p:ph idx="1" type="body"/>
          </p:nvPr>
        </p:nvSpPr>
        <p:spPr>
          <a:xfrm>
            <a:off x="4319175" y="5580175"/>
            <a:ext cx="48261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21: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Ilustração da </a:t>
            </a:r>
            <a:r>
              <a:rPr i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watershed.</a:t>
            </a:r>
            <a:endParaRPr i="1"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5"/>
          <p:cNvSpPr txBox="1"/>
          <p:nvPr>
            <p:ph idx="1" type="body"/>
          </p:nvPr>
        </p:nvSpPr>
        <p:spPr>
          <a:xfrm>
            <a:off x="93600" y="1249075"/>
            <a:ext cx="88584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Watershed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- Bacias Hidrográficas.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8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85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</a:t>
            </a:r>
            <a:r>
              <a:rPr i="1" lang="en" sz="2300">
                <a:solidFill>
                  <a:schemeClr val="dk1"/>
                </a:solidFill>
              </a:rPr>
              <a:t>Watershed</a:t>
            </a:r>
            <a:endParaRPr b="1" i="1" sz="2300"/>
          </a:p>
        </p:txBody>
      </p:sp>
      <p:pic>
        <p:nvPicPr>
          <p:cNvPr id="626" name="Google Shape;62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25" y="4614900"/>
            <a:ext cx="8095074" cy="1890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488" y="1762000"/>
            <a:ext cx="5725350" cy="25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6"/>
          <p:cNvSpPr txBox="1"/>
          <p:nvPr>
            <p:ph idx="1" type="body"/>
          </p:nvPr>
        </p:nvSpPr>
        <p:spPr>
          <a:xfrm>
            <a:off x="93600" y="1249075"/>
            <a:ext cx="88728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Watershed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- Bacias Hidrográficas.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86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</a:t>
            </a:r>
            <a:r>
              <a:rPr i="1" lang="en" sz="2300">
                <a:solidFill>
                  <a:schemeClr val="dk1"/>
                </a:solidFill>
              </a:rPr>
              <a:t>Watershed</a:t>
            </a:r>
            <a:endParaRPr b="1" i="1" sz="2300"/>
          </a:p>
        </p:txBody>
      </p:sp>
      <p:pic>
        <p:nvPicPr>
          <p:cNvPr id="635" name="Google Shape;63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50" y="1653550"/>
            <a:ext cx="8767051" cy="44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6"/>
          <p:cNvSpPr txBox="1"/>
          <p:nvPr/>
        </p:nvSpPr>
        <p:spPr>
          <a:xfrm>
            <a:off x="169800" y="6147450"/>
            <a:ext cx="8547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22: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Tonalidade escura indica níveis cada vez menores (mínimos).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7"/>
          <p:cNvSpPr txBox="1"/>
          <p:nvPr>
            <p:ph idx="1" type="body"/>
          </p:nvPr>
        </p:nvSpPr>
        <p:spPr>
          <a:xfrm>
            <a:off x="93600" y="1249075"/>
            <a:ext cx="85863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i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Watershed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- Bacias Hidrográficas.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87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</a:t>
            </a:r>
            <a:r>
              <a:rPr i="1" lang="en" sz="2300">
                <a:solidFill>
                  <a:schemeClr val="dk1"/>
                </a:solidFill>
              </a:rPr>
              <a:t>Watershed</a:t>
            </a:r>
            <a:endParaRPr b="1" i="1" sz="2300"/>
          </a:p>
        </p:txBody>
      </p:sp>
      <p:pic>
        <p:nvPicPr>
          <p:cNvPr id="644" name="Google Shape;64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775" y="1774300"/>
            <a:ext cx="6076875" cy="44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87"/>
          <p:cNvSpPr txBox="1"/>
          <p:nvPr/>
        </p:nvSpPr>
        <p:spPr>
          <a:xfrm>
            <a:off x="169800" y="6147450"/>
            <a:ext cx="8547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23: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Exemplo de segmentação com </a:t>
            </a: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watershed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8"/>
          <p:cNvSpPr txBox="1"/>
          <p:nvPr>
            <p:ph idx="1" type="body"/>
          </p:nvPr>
        </p:nvSpPr>
        <p:spPr>
          <a:xfrm>
            <a:off x="93600" y="1249075"/>
            <a:ext cx="85863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Passo 1 -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Imagem de pulmão em tons de cinza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8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88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Watershed</a:t>
            </a:r>
            <a:endParaRPr b="1" sz="2300"/>
          </a:p>
        </p:txBody>
      </p:sp>
      <p:pic>
        <p:nvPicPr>
          <p:cNvPr id="653" name="Google Shape;65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50" y="1746700"/>
            <a:ext cx="80676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9"/>
          <p:cNvSpPr txBox="1"/>
          <p:nvPr>
            <p:ph idx="1" type="body"/>
          </p:nvPr>
        </p:nvSpPr>
        <p:spPr>
          <a:xfrm>
            <a:off x="93600" y="1249075"/>
            <a:ext cx="85863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Passo 2: Calculamos seu gradiente usando Sobel ou outro.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" name="Google Shape;660;p89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Watershed</a:t>
            </a:r>
            <a:endParaRPr b="1" sz="2300"/>
          </a:p>
        </p:txBody>
      </p:sp>
      <p:pic>
        <p:nvPicPr>
          <p:cNvPr id="661" name="Google Shape;66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75" y="1737163"/>
            <a:ext cx="80486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0"/>
          <p:cNvSpPr txBox="1"/>
          <p:nvPr>
            <p:ph idx="1" type="body"/>
          </p:nvPr>
        </p:nvSpPr>
        <p:spPr>
          <a:xfrm>
            <a:off x="93600" y="1249075"/>
            <a:ext cx="85863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Passo 3: Agrupamos pixels vizinhos por semelhança.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9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90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Watershed</a:t>
            </a:r>
            <a:endParaRPr b="1" sz="2300"/>
          </a:p>
        </p:txBody>
      </p:sp>
      <p:pic>
        <p:nvPicPr>
          <p:cNvPr id="669" name="Google Shape;66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50" y="1751838"/>
            <a:ext cx="806767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1"/>
          <p:cNvSpPr txBox="1"/>
          <p:nvPr>
            <p:ph idx="1" type="body"/>
          </p:nvPr>
        </p:nvSpPr>
        <p:spPr>
          <a:xfrm>
            <a:off x="93600" y="1249075"/>
            <a:ext cx="85863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Passo 4: Agrupamos regiões elevando o nível da água.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9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91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Watershed</a:t>
            </a:r>
            <a:endParaRPr b="1" sz="2300"/>
          </a:p>
        </p:txBody>
      </p:sp>
      <p:pic>
        <p:nvPicPr>
          <p:cNvPr id="677" name="Google Shape;67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760350"/>
            <a:ext cx="803910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Segmentação:</a:t>
            </a:r>
            <a:endParaRPr/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 b="1"/>
          </a:p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0" y="1908100"/>
            <a:ext cx="898207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/>
          <p:nvPr>
            <p:ph idx="1" type="body"/>
          </p:nvPr>
        </p:nvSpPr>
        <p:spPr>
          <a:xfrm>
            <a:off x="779709" y="6023784"/>
            <a:ext cx="7584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3: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Aplicação em exame de Raio X da coluna mão esquerda.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2"/>
          <p:cNvSpPr txBox="1"/>
          <p:nvPr>
            <p:ph idx="1" type="body"/>
          </p:nvPr>
        </p:nvSpPr>
        <p:spPr>
          <a:xfrm>
            <a:off x="93600" y="1249075"/>
            <a:ext cx="85863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Passo 5: Agrupar mais regiões elevando o “nível da água”.</a:t>
            </a:r>
            <a:endParaRPr b="1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9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92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>
                <a:solidFill>
                  <a:schemeClr val="dk1"/>
                </a:solidFill>
              </a:rPr>
              <a:t>Segmentação por similaridade - Watershed</a:t>
            </a:r>
            <a:endParaRPr b="1" sz="2300"/>
          </a:p>
        </p:txBody>
      </p:sp>
      <p:pic>
        <p:nvPicPr>
          <p:cNvPr id="685" name="Google Shape;68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1773538"/>
            <a:ext cx="80010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3"/>
          <p:cNvSpPr txBox="1"/>
          <p:nvPr>
            <p:ph idx="1" type="body"/>
          </p:nvPr>
        </p:nvSpPr>
        <p:spPr>
          <a:xfrm>
            <a:off x="552125" y="1249075"/>
            <a:ext cx="84522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Código em Python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9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" name="Google Shape;692;p93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Limiarização</a:t>
            </a:r>
            <a:endParaRPr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4"/>
          <p:cNvSpPr txBox="1"/>
          <p:nvPr>
            <p:ph idx="4294967295" type="body"/>
          </p:nvPr>
        </p:nvSpPr>
        <p:spPr>
          <a:xfrm>
            <a:off x="552125" y="1477675"/>
            <a:ext cx="82398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9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Segmentação Baseada em Descontinuidades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571500" lvl="5" marL="285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➤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Detecção de pontos</a:t>
            </a:r>
            <a:endParaRPr/>
          </a:p>
          <a:p>
            <a:pPr indent="-571500" lvl="5" marL="285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➤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Detecção de Linhas</a:t>
            </a:r>
            <a:endParaRPr/>
          </a:p>
          <a:p>
            <a:pPr indent="-571500" lvl="5" marL="285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➤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Detecção de bordas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571500" lvl="5" marL="285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➤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Transformada de Hough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571500" lvl="5" marL="285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➤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Métodos de Contornos Ativos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Georgia"/>
              <a:buChar char="→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Tradicionais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Georgia"/>
              <a:buChar char="→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Geométrico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8" name="Google Shape;698;p9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/>
          <p:nvPr>
            <p:ph idx="1" type="body"/>
          </p:nvPr>
        </p:nvSpPr>
        <p:spPr>
          <a:xfrm>
            <a:off x="552125" y="1249075"/>
            <a:ext cx="84522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Baseado em mudanças locais abruptas de intensidade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Pontos isolados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Linhas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Bordas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IDEIA: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Identificar uma função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cujo comportamento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(retorno)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seja sensível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às variações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de intensidade na imagem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As mudanças nas intensidades podem ser detectadas: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Análise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local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Cálculo de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derivada 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no ponto </a:t>
            </a:r>
            <a:r>
              <a:rPr i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(x,y)</a:t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As derivadas no contexto de uma função digital (discreta), pode ser dada por meio de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aproximações numéricas chamadas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diferenças finitas: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Ex: regressivas, progressivas e centrais.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9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5" name="Google Shape;705;p95"/>
          <p:cNvSpPr txBox="1"/>
          <p:nvPr>
            <p:ph type="title"/>
          </p:nvPr>
        </p:nvSpPr>
        <p:spPr>
          <a:xfrm>
            <a:off x="6933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Descontinuidade</a:t>
            </a:r>
            <a:endParaRPr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1" name="Google Shape;71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037" y="1261300"/>
            <a:ext cx="6397925" cy="28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6"/>
          <p:cNvPicPr preferRelativeResize="0"/>
          <p:nvPr/>
        </p:nvPicPr>
        <p:blipFill rotWithShape="1">
          <a:blip r:embed="rId4">
            <a:alphaModFix/>
          </a:blip>
          <a:srcRect b="39124" l="17326" r="6343" t="0"/>
          <a:stretch/>
        </p:blipFill>
        <p:spPr>
          <a:xfrm>
            <a:off x="1373025" y="4127643"/>
            <a:ext cx="6397924" cy="216448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96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Descontinuidade</a:t>
            </a:r>
            <a:endParaRPr b="1"/>
          </a:p>
        </p:txBody>
      </p:sp>
      <p:sp>
        <p:nvSpPr>
          <p:cNvPr id="714" name="Google Shape;714;p96"/>
          <p:cNvSpPr txBox="1"/>
          <p:nvPr/>
        </p:nvSpPr>
        <p:spPr>
          <a:xfrm>
            <a:off x="169800" y="6147450"/>
            <a:ext cx="8547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24: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Análise das intensidades como um sinal 1D.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7"/>
          <p:cNvSpPr txBox="1"/>
          <p:nvPr>
            <p:ph idx="1" type="body"/>
          </p:nvPr>
        </p:nvSpPr>
        <p:spPr>
          <a:xfrm>
            <a:off x="552125" y="1249075"/>
            <a:ext cx="84522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Aproximação da derivada de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primeira ordem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Expandimos a função f(x + Δx) sobre o eixo x. Assumindo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Δx = 1, temos: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Aproximação da derivada de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segunda ordem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700" y="2119680"/>
            <a:ext cx="3491050" cy="6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9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2" name="Google Shape;7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24" y="3996307"/>
            <a:ext cx="6781874" cy="24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087" y="3260925"/>
            <a:ext cx="7264625" cy="673598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97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Descontinuidade</a:t>
            </a:r>
            <a:endParaRPr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8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Características importantes das derivadas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AutoNum type="arabicPeriod"/>
            </a:pP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Derivadas 1ª são </a:t>
            </a:r>
            <a:r>
              <a:rPr b="1"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diferentes de zero no início e</a:t>
            </a:r>
            <a:r>
              <a:rPr b="1"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ao longo</a:t>
            </a: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da rampa de intensidades.</a:t>
            </a:r>
            <a:endParaRPr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AutoNum type="arabicPeriod"/>
            </a:pP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Derivadas 2ª só são </a:t>
            </a:r>
            <a:r>
              <a:rPr b="1"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diferentes de zero apenas</a:t>
            </a: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no início e no fim</a:t>
            </a: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da rampa.</a:t>
            </a:r>
            <a:endParaRPr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AutoNum type="arabicPeriod"/>
            </a:pP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Derivadas 1ª produzem </a:t>
            </a:r>
            <a:r>
              <a:rPr b="1"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bordas grossas:</a:t>
            </a:r>
            <a:endParaRPr b="1"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AutoNum type="arabicPeriod"/>
            </a:pP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Derivadas 2ª produzem </a:t>
            </a:r>
            <a:r>
              <a:rPr b="1"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bordas finas:</a:t>
            </a:r>
            <a:endParaRPr b="1"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Útil para encontrar pequenas regiões de alta variação.</a:t>
            </a:r>
            <a:endParaRPr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AutoNum type="arabicPeriod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Derivadas 2ª possuem </a:t>
            </a:r>
            <a:r>
              <a:rPr b="1" lang="en" sz="17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maiores magnitudes nas transições</a:t>
            </a: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de intensidade: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Útil para identificar o início e fim de regiões (e.g: linhas)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AutoNum type="arabicPeriod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Derivadas 2ª </a:t>
            </a:r>
            <a:r>
              <a:rPr b="1" lang="en" sz="17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variam o sinal indicando o sentido da variação:</a:t>
            </a:r>
            <a:endParaRPr b="1" sz="17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Útil para detectar transições de região clara para região escura e vice-versa.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0" name="Google Shape;730;p9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98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Descontinuidade</a:t>
            </a:r>
            <a:endParaRPr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738" y="3110923"/>
            <a:ext cx="639127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9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Derivada de p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rimeira 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Ordem: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Segunda de segunda ordem: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 cálculo das derivadas de segunda ordem pode ser generalizado para a expressão: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Logo, podemos realizar esta operação por meio de convoluções, a partir de um kernel M: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8" name="Google Shape;738;p9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9" name="Google Shape;73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975" y="1185722"/>
            <a:ext cx="3491050" cy="6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319" y="1943125"/>
            <a:ext cx="3961773" cy="6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9751" y="5239695"/>
            <a:ext cx="22002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7134" y="4611048"/>
            <a:ext cx="2458169" cy="1699377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9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Descontinuidade</a:t>
            </a:r>
            <a:endParaRPr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0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Detecção de ponto: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IDEIA: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Como a magnitude da derivada segunda é maior para para mudança abruptas (e.g. preto -&gt; branco)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Podemos utilizar um operador de segunda ordem do tipo laplaciano: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9" name="Google Shape;749;p10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0" name="Google Shape;75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3043235"/>
            <a:ext cx="26479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313" y="3883723"/>
            <a:ext cx="465772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8356" y="4752811"/>
            <a:ext cx="47339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700" y="5716848"/>
            <a:ext cx="81534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00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Descontinuidade</a:t>
            </a:r>
            <a:endParaRPr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1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Detecção de ponto: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Incluindo os coeficientes diagonais temos o Kernel Laplaciano generalizado: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cada convolução com o kernel M, um novo pixel central é atribuído a nova imagem </a:t>
            </a:r>
            <a:r>
              <a:rPr i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g(x,y):</a:t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i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Kernel é isotrópico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Quando a região for constante o valor retornado por R será zero.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Configura-se como um filtro do tipo passa-altas.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0" name="Google Shape;760;p10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1" name="Google Shape;76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800" y="2058998"/>
            <a:ext cx="1924389" cy="131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025" y="4315696"/>
            <a:ext cx="3252675" cy="6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01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Descontinuidade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552125" y="1325275"/>
            <a:ext cx="81390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Segmentação:</a:t>
            </a:r>
            <a:endParaRPr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Sig.: Consiste em subdividir uma imagem em regiões ou objetos que a compõem. O nível de detalhe destas subdivisões dependerá do problema a ser resolvido (Segmentação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Completa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x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Parcial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/>
          </a:p>
          <a:p>
            <a:pPr indent="0" lvl="1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segmentação correta influenciará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 bom desempenho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ou no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fracasso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de um projeto de visão computacional.</a:t>
            </a:r>
            <a:endParaRPr/>
          </a:p>
          <a:p>
            <a:pPr indent="0" lvl="1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Algumas alternativas podem ser consideradas no projeto:</a:t>
            </a:r>
            <a:endParaRPr/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Foco da região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de captura reduz influência de ruídos, ex.:</a:t>
            </a:r>
            <a:endParaRPr/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Semáforo de trânsito;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Esteira de peças em linha de produção;</a:t>
            </a:r>
            <a:endParaRPr/>
          </a:p>
          <a:p>
            <a:pPr indent="-2286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</a:pPr>
            <a:r>
              <a:t/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Sensores específicos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ao problema auxiliam na detecção da ROI (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Region of Interest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), ex.:</a:t>
            </a:r>
            <a:endParaRPr/>
          </a:p>
          <a:p>
            <a:pPr indent="-3429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Câmeras sensíveis ao espectro infravermelho;</a:t>
            </a:r>
            <a:endParaRPr/>
          </a:p>
        </p:txBody>
      </p:sp>
      <p:sp>
        <p:nvSpPr>
          <p:cNvPr id="219" name="Google Shape;219;p39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 b="1"/>
          </a:p>
        </p:txBody>
      </p:sp>
      <p:sp>
        <p:nvSpPr>
          <p:cNvPr id="220" name="Google Shape;220;p3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2"/>
          <p:cNvSpPr txBox="1"/>
          <p:nvPr>
            <p:ph idx="1" type="body"/>
          </p:nvPr>
        </p:nvSpPr>
        <p:spPr>
          <a:xfrm>
            <a:off x="552125" y="1109525"/>
            <a:ext cx="83592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Detecção de linha: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Assim como para detectar o ponto, a derivada segunda é útil para detectar um conjunto de pontos conectados que formam uma linha.</a:t>
            </a:r>
            <a:endParaRPr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Continuamos a utilizar o </a:t>
            </a:r>
            <a:r>
              <a:rPr b="1"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operador Laplaciano:</a:t>
            </a:r>
            <a:endParaRPr b="1"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 Kernel originalmente é </a:t>
            </a:r>
            <a:r>
              <a:rPr b="1"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isotrópico</a:t>
            </a: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Os coeficientes devem resultar em </a:t>
            </a:r>
            <a:r>
              <a:rPr b="1"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zero em regiões constantes.</a:t>
            </a:r>
            <a:endParaRPr b="1"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Precisamos alterá-lo para detectar </a:t>
            </a:r>
            <a:r>
              <a:rPr b="1"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linhas em diferentes direções.</a:t>
            </a:r>
            <a:endParaRPr b="1"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As direções da linha devem ser representadas por </a:t>
            </a:r>
            <a:r>
              <a:rPr b="1"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um coeficiente total de maior </a:t>
            </a:r>
            <a:r>
              <a:rPr b="1" lang="en" sz="17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magnitude</a:t>
            </a:r>
            <a:r>
              <a:rPr lang="en" sz="17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9" name="Google Shape;769;p10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0" name="Google Shape;77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775" y="4740200"/>
            <a:ext cx="6657126" cy="17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02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Descontinuidade</a:t>
            </a:r>
            <a:endParaRPr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874" y="2273875"/>
            <a:ext cx="5086350" cy="12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03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Detecção de borda: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Considerando a intensidade como um sinal, as pequenas variações produzem um sinal ruidoso e recomenda-se um pré-processamento para evitar a detecção de ruídos: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8" name="Google Shape;778;p10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9" name="Google Shape;779;p103"/>
          <p:cNvPicPr preferRelativeResize="0"/>
          <p:nvPr/>
        </p:nvPicPr>
        <p:blipFill rotWithShape="1">
          <a:blip r:embed="rId4">
            <a:alphaModFix/>
          </a:blip>
          <a:srcRect b="60688" l="23459" r="24351" t="0"/>
          <a:stretch/>
        </p:blipFill>
        <p:spPr>
          <a:xfrm>
            <a:off x="139575" y="3191200"/>
            <a:ext cx="3688150" cy="25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3"/>
          <p:cNvPicPr preferRelativeResize="0"/>
          <p:nvPr/>
        </p:nvPicPr>
        <p:blipFill rotWithShape="1">
          <a:blip r:embed="rId4">
            <a:alphaModFix/>
          </a:blip>
          <a:srcRect b="17568" l="16526" r="17916" t="40421"/>
          <a:stretch/>
        </p:blipFill>
        <p:spPr>
          <a:xfrm>
            <a:off x="3827725" y="3444319"/>
            <a:ext cx="5196774" cy="3077309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3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Descontinuidade</a:t>
            </a:r>
            <a:endParaRPr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4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Detecção de borda: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Detectar pontos e linhas que representam o conjunto de pontos da borda.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Inspirar-se na variação de intensidade tipicamente próximas as bordas,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indica o sentido da maior variação crescente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das intensidades: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Calculamos o gradiente da imagem: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7" name="Google Shape;787;p10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8" name="Google Shape;78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200" y="3409948"/>
            <a:ext cx="20383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3875" y="4258623"/>
            <a:ext cx="42481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588" y="4697723"/>
            <a:ext cx="42767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75" y="5053773"/>
            <a:ext cx="2125991" cy="141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04"/>
          <p:cNvPicPr preferRelativeResize="0"/>
          <p:nvPr/>
        </p:nvPicPr>
        <p:blipFill rotWithShape="1">
          <a:blip r:embed="rId7">
            <a:alphaModFix/>
          </a:blip>
          <a:srcRect b="0" l="3984" r="0" t="0"/>
          <a:stretch/>
        </p:blipFill>
        <p:spPr>
          <a:xfrm>
            <a:off x="2417975" y="5105971"/>
            <a:ext cx="1711175" cy="14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3634" y="5150385"/>
            <a:ext cx="3829466" cy="137649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04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Descontinuidade</a:t>
            </a:r>
            <a:endParaRPr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5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Detecção de borda: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Código em python.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0" name="Google Shape;800;p10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1" name="Google Shape;801;p105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Descontinuidade</a:t>
            </a:r>
            <a:endParaRPr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06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Aplicada em imagens já binarizadas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Útil para detectação de linhas, círculos e elipses na imagem.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Tem um atrativo que é o seu baixo custo computacional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IDEIA 1: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Encontrar todos as retas para cada dois pares de pontos.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Em seguida, encontrar os subconjuntos de pontos que estejam próximo da reta desejada. Custo O(n³)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IDEIA 2: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partir da representação explícita da forma (Equação), limitar o conjunto de parâmetros das retas que representam pares de pontos.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Os parâmetro que se repetirem (maior votação) representam a colinearidade entre o par de pontos. Custo O (n²)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7" name="Google Shape;807;p10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106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7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Considerar as possíveis retas que passam em cada ponto.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Retas representadas em seu formato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afim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com parâmetros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4" name="Google Shape;814;p10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107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  <p:pic>
        <p:nvPicPr>
          <p:cNvPr id="816" name="Google Shape;81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25" y="3133026"/>
            <a:ext cx="3443325" cy="2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875" y="3022799"/>
            <a:ext cx="3894625" cy="32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737" y="2264325"/>
            <a:ext cx="1482525" cy="43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8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Considerar as possíveis retas que passam em cada ponto.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Retas representadas em seu formato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afim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com parâmetros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4" name="Google Shape;824;p10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5" name="Google Shape;825;p108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  <p:pic>
        <p:nvPicPr>
          <p:cNvPr id="826" name="Google Shape;82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875" y="3022799"/>
            <a:ext cx="3894625" cy="32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737" y="2264325"/>
            <a:ext cx="1482525" cy="4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33" y="3009015"/>
            <a:ext cx="3599250" cy="3016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9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Considerar as possíveis retas que passam em cada ponto.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Retas representadas em seu formato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afim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com parâmetros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4" name="Google Shape;834;p10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p109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  <p:pic>
        <p:nvPicPr>
          <p:cNvPr id="836" name="Google Shape;83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737" y="2264325"/>
            <a:ext cx="1482525" cy="4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25" y="3009015"/>
            <a:ext cx="3599250" cy="301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770" y="2994080"/>
            <a:ext cx="3908900" cy="3257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10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Considerar as possíveis retas que passam em cada ponto.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Retas representadas em seu formato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afim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com parâmetros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4" name="Google Shape;844;p11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5" name="Google Shape;845;p110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  <p:pic>
        <p:nvPicPr>
          <p:cNvPr id="846" name="Google Shape;84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737" y="2264325"/>
            <a:ext cx="1482525" cy="4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92" y="3033947"/>
            <a:ext cx="3527600" cy="29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775" y="3008825"/>
            <a:ext cx="3738197" cy="318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1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Considerar as possíveis retas que passam em cada ponto.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Retas representadas em seu formato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afim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com parâmetros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4" name="Google Shape;854;p11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5" name="Google Shape;855;p111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  <p:pic>
        <p:nvPicPr>
          <p:cNvPr id="856" name="Google Shape;85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737" y="2264325"/>
            <a:ext cx="1482525" cy="4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41" y="3060867"/>
            <a:ext cx="3619450" cy="29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675" y="3060875"/>
            <a:ext cx="3805209" cy="31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idx="1" type="body"/>
          </p:nvPr>
        </p:nvSpPr>
        <p:spPr>
          <a:xfrm>
            <a:off x="1056600" y="1325275"/>
            <a:ext cx="76344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Aplicações de segurança em locais de baixa iluminação;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Aplicações militares (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https://youtu.be/IxVUJVk-LQc)</a:t>
            </a:r>
            <a:endParaRPr/>
          </a:p>
        </p:txBody>
      </p:sp>
      <p:sp>
        <p:nvSpPr>
          <p:cNvPr id="226" name="Google Shape;226;p40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 b="1"/>
          </a:p>
        </p:txBody>
      </p:sp>
      <p:sp>
        <p:nvSpPr>
          <p:cNvPr id="227" name="Google Shape;227;p4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34" y="2050342"/>
            <a:ext cx="338137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 rotWithShape="1">
          <a:blip r:embed="rId4">
            <a:alphaModFix/>
          </a:blip>
          <a:srcRect b="8825" l="0" r="0" t="0"/>
          <a:stretch/>
        </p:blipFill>
        <p:spPr>
          <a:xfrm>
            <a:off x="1431535" y="2050350"/>
            <a:ext cx="29777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889" y="4097526"/>
            <a:ext cx="6612750" cy="21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779709" y="6176184"/>
            <a:ext cx="7584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4: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Comparação da imagem comum x infravermelho.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2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Considerar as possíveis retas que passam em cada ponto.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Retas representadas em seu formato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afim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com parâmetros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4" name="Google Shape;864;p11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5" name="Google Shape;865;p112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  <p:pic>
        <p:nvPicPr>
          <p:cNvPr id="866" name="Google Shape;86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737" y="2264325"/>
            <a:ext cx="1482525" cy="4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73" y="2917047"/>
            <a:ext cx="3767925" cy="31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176" y="2954648"/>
            <a:ext cx="3767925" cy="31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13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PROBLEMA!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tangente do coeficiente angular 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tende a assumir valores infinitos quando a reta se aproxima de uma inclinação a 90 graus.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SOLUÇÃO: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Representar a reta em coordenadas polares: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4" name="Google Shape;874;p11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5" name="Google Shape;875;p113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  <p:pic>
        <p:nvPicPr>
          <p:cNvPr id="876" name="Google Shape;87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588" y="2814985"/>
            <a:ext cx="20288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538" y="4633518"/>
            <a:ext cx="25431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650" y="3839401"/>
            <a:ext cx="2767250" cy="2631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4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Considerar as possíveis retas que passam em cada ponto.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Retas representadas em seu formato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afim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, com parâmetros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4" name="Google Shape;884;p11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114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  <p:pic>
        <p:nvPicPr>
          <p:cNvPr id="886" name="Google Shape;88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737" y="2264325"/>
            <a:ext cx="1482525" cy="4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73" y="2917047"/>
            <a:ext cx="3767925" cy="31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898" y="2903742"/>
            <a:ext cx="3767925" cy="3258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15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Representação do domínio em coordenadas polares: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4" name="Google Shape;894;p11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5" name="Google Shape;895;p115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  <p:pic>
        <p:nvPicPr>
          <p:cNvPr id="896" name="Google Shape;896;p115"/>
          <p:cNvPicPr preferRelativeResize="0"/>
          <p:nvPr/>
        </p:nvPicPr>
        <p:blipFill rotWithShape="1">
          <a:blip r:embed="rId3">
            <a:alphaModFix/>
          </a:blip>
          <a:srcRect b="50661" l="0" r="0" t="0"/>
          <a:stretch/>
        </p:blipFill>
        <p:spPr>
          <a:xfrm>
            <a:off x="282799" y="1985868"/>
            <a:ext cx="8677650" cy="4264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6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 transformada também possibilita identificação de círculos: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2" name="Google Shape;902;p11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3" name="Google Shape;903;p116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  <p:pic>
        <p:nvPicPr>
          <p:cNvPr id="904" name="Google Shape;90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225" y="1892675"/>
            <a:ext cx="3123070" cy="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275" y="2653850"/>
            <a:ext cx="3205425" cy="30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726" y="2564000"/>
            <a:ext cx="3205425" cy="32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7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Representação do domínio em coordenadas polares: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Domínio em tons de cinza possibilita 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estabelecer limiares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2" name="Google Shape;912;p11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3" name="Google Shape;913;p117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  <p:pic>
        <p:nvPicPr>
          <p:cNvPr id="914" name="Google Shape;91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900" y="2364028"/>
            <a:ext cx="5030976" cy="40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8"/>
          <p:cNvSpPr txBox="1"/>
          <p:nvPr>
            <p:ph idx="1" type="body"/>
          </p:nvPr>
        </p:nvSpPr>
        <p:spPr>
          <a:xfrm>
            <a:off x="552125" y="1109523"/>
            <a:ext cx="8139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Transformada de Hough: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Algoritmo Resumido: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Obter uma imagem binária dos contornos/bordas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Especificar as variações no espaço de parâmetros polares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Examinar a contagem de células acumuladoras para a concentração elevada de pixels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Código em python.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0" name="Google Shape;920;p11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1" name="Google Shape;921;p118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</a:t>
            </a:r>
            <a:r>
              <a:rPr lang="en">
                <a:solidFill>
                  <a:schemeClr val="dk1"/>
                </a:solidFill>
              </a:rPr>
              <a:t>Hough</a:t>
            </a:r>
            <a:endParaRPr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9"/>
          <p:cNvSpPr txBox="1"/>
          <p:nvPr>
            <p:ph idx="1" type="body"/>
          </p:nvPr>
        </p:nvSpPr>
        <p:spPr>
          <a:xfrm>
            <a:off x="552125" y="1172875"/>
            <a:ext cx="82398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MCA Tradicional (KASS et al., 1987)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Pioneiro em analisar modelos deformáveis para evolução de curvas;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 energias são representadas por um funcional a ser minimizado: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Em que </a:t>
            </a:r>
            <a:r>
              <a:rPr i="1"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é a curva de segmentação e </a:t>
            </a:r>
            <a:r>
              <a:rPr i="1"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c(p) 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é um ponto na curva: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Já os termos </a:t>
            </a:r>
            <a:r>
              <a:rPr i="1"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 </a:t>
            </a:r>
            <a:r>
              <a:rPr i="1" lang="en" sz="17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 </a:t>
            </a:r>
            <a:r>
              <a:rPr i="1"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" sz="16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ext 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representam energias internas e externas respectivamente: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Georgia"/>
              <a:buChar char="○"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Energia externa pode ser 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obtida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pelo gradiente (Nixon et al., 2012)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	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MCA Balão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(COHEN et al., 1991)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7" name="Google Shape;927;p11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8" name="Google Shape;92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575" y="2700351"/>
            <a:ext cx="7416000" cy="9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788" y="4514526"/>
            <a:ext cx="6468252" cy="6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707" y="5688351"/>
            <a:ext cx="7726900" cy="6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19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Contornos Ativos</a:t>
            </a:r>
            <a:endParaRPr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2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7" name="Google Shape;937;p120"/>
          <p:cNvSpPr txBox="1"/>
          <p:nvPr/>
        </p:nvSpPr>
        <p:spPr>
          <a:xfrm>
            <a:off x="642350" y="4505175"/>
            <a:ext cx="79917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25: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Representação esquemática da aproximação por diferenças finitas de primeira e segunda ordem. Adaptado de (CARREIRA,2017) e (REBOUÇAS, 2013).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38" name="Google Shape;93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78" y="1378796"/>
            <a:ext cx="3272739" cy="291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442" y="1321117"/>
            <a:ext cx="3330887" cy="3031658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20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Contornos Ativos</a:t>
            </a:r>
            <a:endParaRPr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21"/>
          <p:cNvSpPr txBox="1"/>
          <p:nvPr>
            <p:ph idx="1" type="body"/>
          </p:nvPr>
        </p:nvSpPr>
        <p:spPr>
          <a:xfrm>
            <a:off x="475925" y="1172875"/>
            <a:ext cx="82398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MCA Balão (COHEN et al., 1991) e os problemas com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descentralização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6" name="Google Shape;946;p12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7" name="Google Shape;94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48" y="1889300"/>
            <a:ext cx="5095693" cy="30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21"/>
          <p:cNvSpPr txBox="1"/>
          <p:nvPr/>
        </p:nvSpPr>
        <p:spPr>
          <a:xfrm>
            <a:off x="450725" y="4947950"/>
            <a:ext cx="8239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26: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Exemplos de inicialização do MCA Balão. (a) até (d) representa a evolução com inicialização no centro do objeto; (e) até (h) representa uma evolução com inicialização próxima a região côncava, com convergência precoce. Em todos os casos as setas representam a influência da Força balão.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9" name="Google Shape;949;p121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Contornos Ativos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 b="1"/>
          </a:p>
        </p:txBody>
      </p:sp>
      <p:sp>
        <p:nvSpPr>
          <p:cNvPr id="237" name="Google Shape;237;p4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50" y="1482800"/>
            <a:ext cx="5083700" cy="34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0875" y="4012600"/>
            <a:ext cx="4308550" cy="26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6403" y="1479406"/>
            <a:ext cx="787809" cy="115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6317" y="1473527"/>
            <a:ext cx="753053" cy="116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8847" y="1479406"/>
            <a:ext cx="764638" cy="115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3781" y="2895521"/>
            <a:ext cx="753053" cy="109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6286" y="2889626"/>
            <a:ext cx="787809" cy="110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03054" y="2871988"/>
            <a:ext cx="776223" cy="114061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-654499" y="5482700"/>
            <a:ext cx="63342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5: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Exemplo de processamento focado em região de interesse, no exemplo um semáforo de trânsito.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749" y="1616025"/>
            <a:ext cx="5894175" cy="34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22"/>
          <p:cNvSpPr txBox="1"/>
          <p:nvPr>
            <p:ph idx="1" type="body"/>
          </p:nvPr>
        </p:nvSpPr>
        <p:spPr>
          <a:xfrm>
            <a:off x="552125" y="1172875"/>
            <a:ext cx="73449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MCA GVF -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Gradient Vector Flow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(Xu; PRINCE, 1998)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6" name="Google Shape;956;p122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7" name="Google Shape;957;p122"/>
          <p:cNvSpPr txBox="1"/>
          <p:nvPr/>
        </p:nvSpPr>
        <p:spPr>
          <a:xfrm>
            <a:off x="340075" y="5024150"/>
            <a:ext cx="84072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27: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Exemplos de inicialização do MCA GVF. (a) até (d) representa a evolução com inicialização no centro do objeto; (e) até (h) representa uma evolução com inicialização descentralizada próxima a borda, com convergência precoce. Em todos os casos as setas representam a influência do campo de fluxo gradiente.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8" name="Google Shape;958;p122"/>
          <p:cNvSpPr txBox="1"/>
          <p:nvPr>
            <p:ph type="title"/>
          </p:nvPr>
        </p:nvSpPr>
        <p:spPr>
          <a:xfrm>
            <a:off x="540900" y="609225"/>
            <a:ext cx="8139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Segmentação por similaridade - Contornos Ativos</a:t>
            </a:r>
            <a:endParaRPr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23"/>
          <p:cNvSpPr txBox="1"/>
          <p:nvPr>
            <p:ph idx="1" type="body"/>
          </p:nvPr>
        </p:nvSpPr>
        <p:spPr>
          <a:xfrm>
            <a:off x="552125" y="1172875"/>
            <a:ext cx="82398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MCA OPS (BARROS et al., 2016)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 classificador é treinado com amostras não desejadas, custo ∈ [0, 1]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Cada nova amostra é analisada em relação ao protótipo (ponto atual da análise)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■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Pontos de menor custo são associados ao caminho ótimo.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4" name="Google Shape;964;p123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 b="1"/>
          </a:p>
        </p:txBody>
      </p:sp>
      <p:sp>
        <p:nvSpPr>
          <p:cNvPr id="965" name="Google Shape;965;p123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6" name="Google Shape;966;p123"/>
          <p:cNvSpPr txBox="1"/>
          <p:nvPr/>
        </p:nvSpPr>
        <p:spPr>
          <a:xfrm>
            <a:off x="746225" y="5693429"/>
            <a:ext cx="78516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28: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Exemplo de atuação da força balão adaptativa. Adaptado de Barros (2016)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67" name="Google Shape;96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361" y="3225649"/>
            <a:ext cx="7477326" cy="22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24"/>
          <p:cNvSpPr txBox="1"/>
          <p:nvPr>
            <p:ph idx="1" type="body"/>
          </p:nvPr>
        </p:nvSpPr>
        <p:spPr>
          <a:xfrm>
            <a:off x="552125" y="1172875"/>
            <a:ext cx="82398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MCA FGAC (MEDEIROS et al., 2019)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Proposta utilizando um contorno ativo geométrico baseado em deformações de um polígono não regular (Level Set Binário)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Inspirado na curva geodésica.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3" name="Google Shape;973;p124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 b="1"/>
          </a:p>
        </p:txBody>
      </p:sp>
      <p:sp>
        <p:nvSpPr>
          <p:cNvPr id="974" name="Google Shape;974;p124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5" name="Google Shape;97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625" y="2972962"/>
            <a:ext cx="3908901" cy="268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625" y="2668987"/>
            <a:ext cx="2772802" cy="29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24"/>
          <p:cNvSpPr txBox="1"/>
          <p:nvPr/>
        </p:nvSpPr>
        <p:spPr>
          <a:xfrm>
            <a:off x="340075" y="5786150"/>
            <a:ext cx="84072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29: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Representação da curva geodésica em um espaço não euclidiano.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25"/>
          <p:cNvSpPr txBox="1"/>
          <p:nvPr>
            <p:ph idx="1" type="body"/>
          </p:nvPr>
        </p:nvSpPr>
        <p:spPr>
          <a:xfrm>
            <a:off x="552125" y="1172875"/>
            <a:ext cx="82398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MCA FGAC (MEDEIROS et al., 2019)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Proposta utilizando um contorno ativo geométrico baseado em deformações de um polígono não regular (Level Set Binário)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Inspirado na curva geodésica.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3" name="Google Shape;983;p125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 b="1"/>
          </a:p>
        </p:txBody>
      </p:sp>
      <p:sp>
        <p:nvSpPr>
          <p:cNvPr id="984" name="Google Shape;984;p125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5" name="Google Shape;98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475" y="2878625"/>
            <a:ext cx="3475600" cy="32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700" y="2822299"/>
            <a:ext cx="3236279" cy="32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25"/>
          <p:cNvSpPr txBox="1"/>
          <p:nvPr/>
        </p:nvSpPr>
        <p:spPr>
          <a:xfrm>
            <a:off x="263875" y="6090950"/>
            <a:ext cx="84072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Figura 30: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Buscar a curva geodésica induz uma curvatura na forma.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26"/>
          <p:cNvSpPr txBox="1"/>
          <p:nvPr>
            <p:ph idx="1" type="body"/>
          </p:nvPr>
        </p:nvSpPr>
        <p:spPr>
          <a:xfrm>
            <a:off x="552125" y="1172875"/>
            <a:ext cx="82398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MCA FGAC (MEDEIROS et al., 2019)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Proposta utilizando um contorno ativo geométrico baseado em deformações de um polígono não regular (Level Set Binário)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Inspirado na curva geodésica.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3" name="Google Shape;993;p126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 b="1"/>
          </a:p>
        </p:txBody>
      </p:sp>
      <p:sp>
        <p:nvSpPr>
          <p:cNvPr id="994" name="Google Shape;994;p126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5" name="Google Shape;99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6862"/>
            <a:ext cx="9143999" cy="26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27"/>
          <p:cNvSpPr txBox="1"/>
          <p:nvPr>
            <p:ph idx="1" type="body"/>
          </p:nvPr>
        </p:nvSpPr>
        <p:spPr>
          <a:xfrm>
            <a:off x="552125" y="1172875"/>
            <a:ext cx="82398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MCAs Aplicado a segmentação pulmonar: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1" name="Google Shape;1001;p127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 b="1"/>
          </a:p>
        </p:txBody>
      </p:sp>
      <p:sp>
        <p:nvSpPr>
          <p:cNvPr id="1002" name="Google Shape;1002;p127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75" y="1625917"/>
            <a:ext cx="8188510" cy="4534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28"/>
          <p:cNvSpPr txBox="1"/>
          <p:nvPr>
            <p:ph idx="1" type="body"/>
          </p:nvPr>
        </p:nvSpPr>
        <p:spPr>
          <a:xfrm>
            <a:off x="552125" y="1172875"/>
            <a:ext cx="82398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MCAs Aplicado a segmentação pulmonar: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9" name="Google Shape;1009;p128"/>
          <p:cNvSpPr txBox="1"/>
          <p:nvPr>
            <p:ph type="title"/>
          </p:nvPr>
        </p:nvSpPr>
        <p:spPr>
          <a:xfrm>
            <a:off x="1568100" y="609217"/>
            <a:ext cx="6007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 b="1"/>
          </a:p>
        </p:txBody>
      </p:sp>
      <p:sp>
        <p:nvSpPr>
          <p:cNvPr id="1010" name="Google Shape;1010;p128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96" y="1621536"/>
            <a:ext cx="8230387" cy="45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29"/>
          <p:cNvSpPr txBox="1"/>
          <p:nvPr>
            <p:ph idx="4294967295" type="body"/>
          </p:nvPr>
        </p:nvSpPr>
        <p:spPr>
          <a:xfrm>
            <a:off x="552125" y="1477675"/>
            <a:ext cx="82398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9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Aplicações:</a:t>
            </a:r>
            <a:br>
              <a:rPr lang="en" sz="39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FGAC aplicado em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egmentação do Pulmão</a:t>
            </a:r>
            <a:endParaRPr sz="8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7" name="Google Shape;1017;p129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30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3" name="Google Shape;102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7" y="4448678"/>
            <a:ext cx="9009713" cy="232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7" y="58750"/>
            <a:ext cx="9014112" cy="228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0" y="2339681"/>
            <a:ext cx="9056749" cy="232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31"/>
          <p:cNvSpPr txBox="1"/>
          <p:nvPr>
            <p:ph idx="12" type="sldNum"/>
          </p:nvPr>
        </p:nvSpPr>
        <p:spPr>
          <a:xfrm>
            <a:off x="4461034" y="64711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1" name="Google Shape;103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000" y="4501956"/>
            <a:ext cx="9133676" cy="227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0" y="2293852"/>
            <a:ext cx="9022353" cy="220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45" y="0"/>
            <a:ext cx="9022355" cy="2277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